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35"/>
  </p:notesMasterIdLst>
  <p:sldIdLst>
    <p:sldId id="256" r:id="rId2"/>
    <p:sldId id="257" r:id="rId3"/>
    <p:sldId id="258" r:id="rId4"/>
    <p:sldId id="259" r:id="rId5"/>
    <p:sldId id="286" r:id="rId6"/>
    <p:sldId id="260" r:id="rId7"/>
    <p:sldId id="261" r:id="rId8"/>
    <p:sldId id="287" r:id="rId9"/>
    <p:sldId id="288" r:id="rId10"/>
    <p:sldId id="262" r:id="rId11"/>
    <p:sldId id="263" r:id="rId12"/>
    <p:sldId id="264" r:id="rId13"/>
    <p:sldId id="266" r:id="rId14"/>
    <p:sldId id="267" r:id="rId15"/>
    <p:sldId id="268" r:id="rId16"/>
    <p:sldId id="269" r:id="rId17"/>
    <p:sldId id="270" r:id="rId18"/>
    <p:sldId id="265" r:id="rId19"/>
    <p:sldId id="273" r:id="rId20"/>
    <p:sldId id="274" r:id="rId21"/>
    <p:sldId id="272" r:id="rId22"/>
    <p:sldId id="293" r:id="rId23"/>
    <p:sldId id="279" r:id="rId24"/>
    <p:sldId id="278" r:id="rId25"/>
    <p:sldId id="289" r:id="rId26"/>
    <p:sldId id="290" r:id="rId27"/>
    <p:sldId id="277" r:id="rId28"/>
    <p:sldId id="281" r:id="rId29"/>
    <p:sldId id="285" r:id="rId30"/>
    <p:sldId id="292" r:id="rId31"/>
    <p:sldId id="283" r:id="rId32"/>
    <p:sldId id="291"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612" autoAdjust="0"/>
    <p:restoredTop sz="86455" autoAdjust="0"/>
  </p:normalViewPr>
  <p:slideViewPr>
    <p:cSldViewPr>
      <p:cViewPr varScale="1">
        <p:scale>
          <a:sx n="63" d="100"/>
          <a:sy n="63" d="100"/>
        </p:scale>
        <p:origin x="-173" y="-67"/>
      </p:cViewPr>
      <p:guideLst>
        <p:guide orient="horz" pos="2160"/>
        <p:guide pos="2880"/>
      </p:guideLst>
    </p:cSldViewPr>
  </p:slideViewPr>
  <p:outlineViewPr>
    <p:cViewPr>
      <p:scale>
        <a:sx n="33" d="100"/>
        <a:sy n="33" d="100"/>
      </p:scale>
      <p:origin x="5" y="1801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712C7-3EDD-4C6C-8CEC-BC22BFA098DF}" type="datetimeFigureOut">
              <a:rPr lang="en-US" smtClean="0"/>
              <a:t>5/9/2011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C34DE-BCE5-46EA-8CA4-88D0DCD9546B}" type="slidenum">
              <a:rPr lang="en-US" smtClean="0"/>
              <a:t>‹#›</a:t>
            </a:fld>
            <a:endParaRPr lang="en-US"/>
          </a:p>
        </p:txBody>
      </p:sp>
    </p:spTree>
    <p:extLst>
      <p:ext uri="{BB962C8B-B14F-4D97-AF65-F5344CB8AC3E}">
        <p14:creationId xmlns:p14="http://schemas.microsoft.com/office/powerpoint/2010/main" val="282999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C34DE-BCE5-46EA-8CA4-88D0DCD9546B}" type="slidenum">
              <a:rPr lang="en-US" smtClean="0"/>
              <a:t>1</a:t>
            </a:fld>
            <a:endParaRPr lang="en-US"/>
          </a:p>
        </p:txBody>
      </p:sp>
    </p:spTree>
    <p:extLst>
      <p:ext uri="{BB962C8B-B14F-4D97-AF65-F5344CB8AC3E}">
        <p14:creationId xmlns:p14="http://schemas.microsoft.com/office/powerpoint/2010/main" val="168191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522B77-202E-4CE2-9CA7-29935885E82E}" type="datetime1">
              <a:rPr lang="en-US" smtClean="0"/>
              <a:t>5/10/2011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F42DFCE-2994-45D1-83FF-C1C974D7E1C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B5DEBE-70E1-435B-94B0-91CB379128B5}" type="datetime1">
              <a:rPr lang="en-US" smtClean="0"/>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61ECF0-E95C-4C82-ACDE-735FCC06BC52}" type="datetime1">
              <a:rPr lang="en-US" smtClean="0"/>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8BCDB7-3DF4-42ED-B48E-3EC2E495C93C}" type="datetime1">
              <a:rPr lang="en-US" smtClean="0"/>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6A21B9-D263-494D-9D20-FB7C05C0C328}" type="datetime1">
              <a:rPr lang="en-US" smtClean="0"/>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DFCE-2994-45D1-83FF-C1C974D7E1C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FB4C4-C6D0-4EF9-8FCB-35F84DCEECB0}" type="datetime1">
              <a:rPr lang="en-US" smtClean="0"/>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862887-2DC0-4DEE-A290-522FEEC47543}" type="datetime1">
              <a:rPr lang="en-US" smtClean="0"/>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21BC3F-4727-4C95-A01E-AEEF1DA6B3C5}" type="datetime1">
              <a:rPr lang="en-US" smtClean="0"/>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25839-A672-4C46-A78E-A4F0A1A78913}" type="datetime1">
              <a:rPr lang="en-US" smtClean="0"/>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317ECE-5690-4581-97EF-0DC9ECCF89A1}" type="datetime1">
              <a:rPr lang="en-US" smtClean="0"/>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DFCE-2994-45D1-83FF-C1C974D7E1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7A0A59-B78F-470D-9605-5BECE4390A11}" type="datetime1">
              <a:rPr lang="en-US" smtClean="0"/>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F42DFCE-2994-45D1-83FF-C1C974D7E1C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29AC8E-C899-4E1C-914B-BDCE390BC1A5}" type="datetime1">
              <a:rPr lang="en-US" smtClean="0"/>
              <a:t>5/10/2011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42DFCE-2994-45D1-83FF-C1C974D7E1C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a:effectLst/>
              </a:rPr>
              <a:t>Future Very Narrowband Radio </a:t>
            </a:r>
            <a:r>
              <a:rPr lang="en-US" i="1" dirty="0" smtClean="0">
                <a:effectLst/>
              </a:rPr>
              <a:t>Requirements</a:t>
            </a:r>
            <a:endParaRPr lang="en-US" dirty="0"/>
          </a:p>
        </p:txBody>
      </p:sp>
      <p:sp>
        <p:nvSpPr>
          <p:cNvPr id="3" name="Subtitle 2"/>
          <p:cNvSpPr>
            <a:spLocks noGrp="1"/>
          </p:cNvSpPr>
          <p:nvPr>
            <p:ph type="subTitle" idx="1"/>
          </p:nvPr>
        </p:nvSpPr>
        <p:spPr>
          <a:xfrm>
            <a:off x="533400" y="3228536"/>
            <a:ext cx="7854696" cy="1267264"/>
          </a:xfrm>
        </p:spPr>
        <p:txBody>
          <a:bodyPr/>
          <a:lstStyle/>
          <a:p>
            <a:r>
              <a:rPr lang="en-US" i="1" dirty="0"/>
              <a:t>Implications for the </a:t>
            </a:r>
            <a:endParaRPr lang="en-US" i="1" dirty="0" smtClean="0"/>
          </a:p>
          <a:p>
            <a:r>
              <a:rPr lang="en-US" i="1" dirty="0" smtClean="0"/>
              <a:t>Hydrologic </a:t>
            </a:r>
            <a:r>
              <a:rPr lang="en-US" i="1" dirty="0"/>
              <a:t>Warning </a:t>
            </a:r>
            <a:r>
              <a:rPr lang="en-US" i="1" dirty="0" smtClean="0"/>
              <a:t>Community</a:t>
            </a:r>
            <a:endParaRPr lang="en-US" dirty="0"/>
          </a:p>
        </p:txBody>
      </p:sp>
      <p:sp>
        <p:nvSpPr>
          <p:cNvPr id="4" name="Subtitle 2"/>
          <p:cNvSpPr txBox="1">
            <a:spLocks/>
          </p:cNvSpPr>
          <p:nvPr/>
        </p:nvSpPr>
        <p:spPr>
          <a:xfrm>
            <a:off x="533400" y="4648200"/>
            <a:ext cx="7854696" cy="16002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dirty="0" smtClean="0"/>
              <a:t>Timothy J. Salo</a:t>
            </a:r>
          </a:p>
          <a:p>
            <a:pPr algn="ctr"/>
            <a:r>
              <a:rPr lang="en-US" dirty="0" smtClean="0"/>
              <a:t>Salo IT Solutions, Inc.</a:t>
            </a:r>
          </a:p>
          <a:p>
            <a:pPr algn="ctr"/>
            <a:r>
              <a:rPr lang="en-US" dirty="0" smtClean="0"/>
              <a:t>May 11, 2011</a:t>
            </a:r>
            <a:endParaRPr lang="en-US" dirty="0"/>
          </a:p>
        </p:txBody>
      </p:sp>
    </p:spTree>
    <p:extLst>
      <p:ext uri="{BB962C8B-B14F-4D97-AF65-F5344CB8AC3E}">
        <p14:creationId xmlns:p14="http://schemas.microsoft.com/office/powerpoint/2010/main" val="268454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Very Narrowband Standards</a:t>
            </a:r>
            <a:endParaRPr lang="en-US" dirty="0"/>
          </a:p>
        </p:txBody>
      </p:sp>
      <p:sp>
        <p:nvSpPr>
          <p:cNvPr id="3" name="Content Placeholder 2"/>
          <p:cNvSpPr>
            <a:spLocks noGrp="1"/>
          </p:cNvSpPr>
          <p:nvPr>
            <p:ph idx="1"/>
          </p:nvPr>
        </p:nvSpPr>
        <p:spPr/>
        <p:txBody>
          <a:bodyPr>
            <a:normAutofit/>
          </a:bodyPr>
          <a:lstStyle/>
          <a:p>
            <a:pPr lvl="0"/>
            <a:r>
              <a:rPr lang="en-US" b="1" dirty="0" smtClean="0"/>
              <a:t>TETRA</a:t>
            </a:r>
          </a:p>
          <a:p>
            <a:pPr lvl="1"/>
            <a:r>
              <a:rPr lang="en-US" dirty="0" smtClean="0"/>
              <a:t>European standard</a:t>
            </a:r>
          </a:p>
          <a:p>
            <a:pPr lvl="1"/>
            <a:r>
              <a:rPr lang="en-US" dirty="0" smtClean="0"/>
              <a:t>TDMA</a:t>
            </a:r>
          </a:p>
          <a:p>
            <a:pPr lvl="0"/>
            <a:r>
              <a:rPr lang="en-US" b="1" dirty="0" smtClean="0"/>
              <a:t>P25 (Project 25)</a:t>
            </a:r>
          </a:p>
          <a:p>
            <a:pPr lvl="1"/>
            <a:r>
              <a:rPr lang="en-US" dirty="0" smtClean="0"/>
              <a:t>American solution for interoperable public safety radios</a:t>
            </a:r>
          </a:p>
          <a:p>
            <a:pPr lvl="1"/>
            <a:r>
              <a:rPr lang="en-US" dirty="0" smtClean="0"/>
              <a:t>Phase 2 under development</a:t>
            </a:r>
          </a:p>
          <a:p>
            <a:pPr lvl="1"/>
            <a:r>
              <a:rPr lang="en-US" dirty="0" smtClean="0"/>
              <a:t>Reported work on data-only mode apparently suspended</a:t>
            </a:r>
          </a:p>
        </p:txBody>
      </p:sp>
      <p:sp>
        <p:nvSpPr>
          <p:cNvPr id="4" name="Slide Number Placeholder 3"/>
          <p:cNvSpPr>
            <a:spLocks noGrp="1"/>
          </p:cNvSpPr>
          <p:nvPr>
            <p:ph type="sldNum" sz="quarter" idx="12"/>
          </p:nvPr>
        </p:nvSpPr>
        <p:spPr/>
        <p:txBody>
          <a:bodyPr/>
          <a:lstStyle/>
          <a:p>
            <a:fld id="{AF42DFCE-2994-45D1-83FF-C1C974D7E1C9}" type="slidenum">
              <a:rPr lang="en-US" smtClean="0"/>
              <a:t>10</a:t>
            </a:fld>
            <a:endParaRPr lang="en-US"/>
          </a:p>
        </p:txBody>
      </p:sp>
    </p:spTree>
    <p:extLst>
      <p:ext uri="{BB962C8B-B14F-4D97-AF65-F5344CB8AC3E}">
        <p14:creationId xmlns:p14="http://schemas.microsoft.com/office/powerpoint/2010/main" val="10191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Very Narrowband Equipment</a:t>
            </a:r>
            <a:endParaRPr lang="en-US" dirty="0"/>
          </a:p>
        </p:txBody>
      </p:sp>
      <p:sp>
        <p:nvSpPr>
          <p:cNvPr id="3" name="Content Placeholder 2"/>
          <p:cNvSpPr>
            <a:spLocks noGrp="1"/>
          </p:cNvSpPr>
          <p:nvPr>
            <p:ph idx="1"/>
          </p:nvPr>
        </p:nvSpPr>
        <p:spPr/>
        <p:txBody>
          <a:bodyPr/>
          <a:lstStyle/>
          <a:p>
            <a:r>
              <a:rPr lang="en-US" dirty="0" smtClean="0"/>
              <a:t>Some </a:t>
            </a:r>
            <a:r>
              <a:rPr lang="en-US" dirty="0" smtClean="0"/>
              <a:t>very narrowband </a:t>
            </a:r>
            <a:r>
              <a:rPr lang="en-US" baseline="0" dirty="0" smtClean="0"/>
              <a:t>equipment </a:t>
            </a:r>
            <a:r>
              <a:rPr lang="en-US" baseline="0" dirty="0" smtClean="0"/>
              <a:t>starting to become available</a:t>
            </a:r>
          </a:p>
          <a:p>
            <a:pPr lvl="1"/>
            <a:r>
              <a:rPr lang="en-US" dirty="0" smtClean="0"/>
              <a:t>Proprietary data radios</a:t>
            </a:r>
          </a:p>
          <a:p>
            <a:pPr lvl="1"/>
            <a:r>
              <a:rPr lang="en-US" dirty="0" smtClean="0"/>
              <a:t>Standards-based voice </a:t>
            </a:r>
            <a:r>
              <a:rPr lang="en-US" dirty="0" smtClean="0"/>
              <a:t>equipment</a:t>
            </a:r>
          </a:p>
          <a:p>
            <a:pPr lvl="2"/>
            <a:r>
              <a:rPr lang="en-US" dirty="0" err="1" smtClean="0"/>
              <a:t>Icom</a:t>
            </a:r>
            <a:r>
              <a:rPr lang="en-US" dirty="0" smtClean="0"/>
              <a:t> </a:t>
            </a:r>
            <a:r>
              <a:rPr lang="en-US" dirty="0" err="1" smtClean="0"/>
              <a:t>dPMR</a:t>
            </a:r>
            <a:r>
              <a:rPr lang="en-US" dirty="0" smtClean="0"/>
              <a:t> system</a:t>
            </a:r>
            <a:endParaRPr lang="en-US" dirty="0" smtClean="0"/>
          </a:p>
          <a:p>
            <a:pPr lvl="1"/>
            <a:endParaRPr lang="en-US" dirty="0" smtClean="0"/>
          </a:p>
          <a:p>
            <a:r>
              <a:rPr lang="en-US" dirty="0" smtClean="0"/>
              <a:t>Remember: Equipment certified by FCC after January 1, 2013 </a:t>
            </a:r>
            <a:r>
              <a:rPr lang="en-US" i="1" dirty="0" smtClean="0"/>
              <a:t>must</a:t>
            </a:r>
            <a:r>
              <a:rPr lang="en-US" dirty="0" smtClean="0"/>
              <a:t> support 6.25 kHz operation </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11</a:t>
            </a:fld>
            <a:endParaRPr lang="en-US"/>
          </a:p>
        </p:txBody>
      </p:sp>
    </p:spTree>
    <p:extLst>
      <p:ext uri="{BB962C8B-B14F-4D97-AF65-F5344CB8AC3E}">
        <p14:creationId xmlns:p14="http://schemas.microsoft.com/office/powerpoint/2010/main" val="403299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r>
              <a:rPr lang="en-US" dirty="0" smtClean="0"/>
              <a:t>900 MHz spread spectrum radio</a:t>
            </a:r>
          </a:p>
          <a:p>
            <a:pPr lvl="1"/>
            <a:r>
              <a:rPr lang="en-US" dirty="0" err="1" smtClean="0"/>
              <a:t>Digi</a:t>
            </a:r>
            <a:r>
              <a:rPr lang="en-US" dirty="0" smtClean="0"/>
              <a:t> (</a:t>
            </a:r>
            <a:r>
              <a:rPr lang="en-US" dirty="0" err="1" smtClean="0"/>
              <a:t>MaxStream</a:t>
            </a:r>
            <a:r>
              <a:rPr lang="en-US" dirty="0" smtClean="0"/>
              <a:t>) </a:t>
            </a:r>
            <a:r>
              <a:rPr lang="en-US" dirty="0" err="1" smtClean="0"/>
              <a:t>XTend</a:t>
            </a:r>
            <a:endParaRPr lang="en-US" dirty="0" smtClean="0"/>
          </a:p>
          <a:p>
            <a:r>
              <a:rPr lang="en-US" dirty="0" smtClean="0"/>
              <a:t>VHF</a:t>
            </a:r>
            <a:r>
              <a:rPr lang="en-US" baseline="0" dirty="0" smtClean="0"/>
              <a:t> narrowband radio</a:t>
            </a:r>
          </a:p>
          <a:p>
            <a:pPr lvl="1"/>
            <a:r>
              <a:rPr lang="en-US" baseline="0" dirty="0" err="1" smtClean="0"/>
              <a:t>Maxon</a:t>
            </a:r>
            <a:r>
              <a:rPr lang="en-US" baseline="0" dirty="0" smtClean="0"/>
              <a:t> SD-171E</a:t>
            </a:r>
            <a:r>
              <a:rPr lang="en-US" dirty="0" smtClean="0"/>
              <a:t> with ACC 513 modem</a:t>
            </a:r>
            <a:endParaRPr lang="en-US" baseline="0"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12</a:t>
            </a:fld>
            <a:endParaRPr lang="en-US"/>
          </a:p>
        </p:txBody>
      </p:sp>
    </p:spTree>
    <p:extLst>
      <p:ext uri="{BB962C8B-B14F-4D97-AF65-F5344CB8AC3E}">
        <p14:creationId xmlns:p14="http://schemas.microsoft.com/office/powerpoint/2010/main" val="323756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err="1" smtClean="0"/>
              <a:t>Digi</a:t>
            </a:r>
            <a:r>
              <a:rPr lang="en-US" baseline="0" dirty="0" smtClean="0"/>
              <a:t> International (</a:t>
            </a:r>
            <a:r>
              <a:rPr lang="en-US" dirty="0" err="1" smtClean="0"/>
              <a:t>MaxStream</a:t>
            </a:r>
            <a:r>
              <a:rPr lang="en-US" dirty="0" smtClean="0"/>
              <a:t>)</a:t>
            </a:r>
            <a:r>
              <a:rPr lang="en-US" baseline="0" dirty="0" smtClean="0"/>
              <a:t> </a:t>
            </a:r>
            <a:r>
              <a:rPr lang="en-US" baseline="0" dirty="0" err="1" smtClean="0"/>
              <a:t>XTend</a:t>
            </a:r>
            <a:endParaRPr lang="en-US" baseline="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124200"/>
            <a:ext cx="5266944" cy="29177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857113" y="3530034"/>
            <a:ext cx="3360420" cy="1968246"/>
          </a:xfrm>
          <a:prstGeom prst="rect">
            <a:avLst/>
          </a:prstGeom>
        </p:spPr>
      </p:pic>
      <p:sp>
        <p:nvSpPr>
          <p:cNvPr id="6" name="Slide Number Placeholder 5"/>
          <p:cNvSpPr>
            <a:spLocks noGrp="1"/>
          </p:cNvSpPr>
          <p:nvPr>
            <p:ph type="sldNum" sz="quarter" idx="12"/>
          </p:nvPr>
        </p:nvSpPr>
        <p:spPr/>
        <p:txBody>
          <a:bodyPr/>
          <a:lstStyle/>
          <a:p>
            <a:fld id="{AF42DFCE-2994-45D1-83FF-C1C974D7E1C9}" type="slidenum">
              <a:rPr lang="en-US" smtClean="0"/>
              <a:t>13</a:t>
            </a:fld>
            <a:endParaRPr lang="en-US"/>
          </a:p>
        </p:txBody>
      </p:sp>
    </p:spTree>
    <p:extLst>
      <p:ext uri="{BB962C8B-B14F-4D97-AF65-F5344CB8AC3E}">
        <p14:creationId xmlns:p14="http://schemas.microsoft.com/office/powerpoint/2010/main" val="39613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err="1" smtClean="0"/>
              <a:t>Digi</a:t>
            </a:r>
            <a:r>
              <a:rPr lang="en-US" baseline="0" dirty="0" smtClean="0"/>
              <a:t> International (</a:t>
            </a:r>
            <a:r>
              <a:rPr lang="en-US" dirty="0" err="1" smtClean="0"/>
              <a:t>MaxStream</a:t>
            </a:r>
            <a:r>
              <a:rPr lang="en-US" dirty="0" smtClean="0"/>
              <a:t>)</a:t>
            </a:r>
            <a:r>
              <a:rPr lang="en-US" baseline="0" dirty="0" smtClean="0"/>
              <a:t> </a:t>
            </a:r>
            <a:r>
              <a:rPr lang="en-US" baseline="0" dirty="0" err="1" smtClean="0"/>
              <a:t>XTend</a:t>
            </a:r>
            <a:endParaRPr lang="en-US" baseline="0" dirty="0" smtClean="0"/>
          </a:p>
          <a:p>
            <a:pPr lvl="1"/>
            <a:r>
              <a:rPr lang="en-US" dirty="0" smtClean="0"/>
              <a:t>900 MHz unlicensed operation</a:t>
            </a:r>
          </a:p>
          <a:p>
            <a:pPr lvl="1"/>
            <a:r>
              <a:rPr lang="en-US" dirty="0" smtClean="0"/>
              <a:t>1</a:t>
            </a:r>
            <a:r>
              <a:rPr lang="en-US" baseline="0" dirty="0" smtClean="0"/>
              <a:t> watt transmit power</a:t>
            </a:r>
          </a:p>
          <a:p>
            <a:pPr lvl="1"/>
            <a:r>
              <a:rPr lang="en-US" baseline="0" dirty="0" smtClean="0"/>
              <a:t>9,600/115,200 bps</a:t>
            </a:r>
          </a:p>
          <a:p>
            <a:pPr lvl="1"/>
            <a:r>
              <a:rPr lang="en-US" dirty="0" smtClean="0"/>
              <a:t>Claim line-of-sight (LOS) range of 14 -  40 mile</a:t>
            </a:r>
          </a:p>
          <a:p>
            <a:pPr lvl="1"/>
            <a:r>
              <a:rPr lang="en-US" dirty="0" smtClean="0"/>
              <a:t>Includes mesh networking capability</a:t>
            </a:r>
          </a:p>
        </p:txBody>
      </p:sp>
      <p:sp>
        <p:nvSpPr>
          <p:cNvPr id="4" name="Slide Number Placeholder 3"/>
          <p:cNvSpPr>
            <a:spLocks noGrp="1"/>
          </p:cNvSpPr>
          <p:nvPr>
            <p:ph type="sldNum" sz="quarter" idx="12"/>
          </p:nvPr>
        </p:nvSpPr>
        <p:spPr/>
        <p:txBody>
          <a:bodyPr/>
          <a:lstStyle/>
          <a:p>
            <a:fld id="{AF42DFCE-2994-45D1-83FF-C1C974D7E1C9}" type="slidenum">
              <a:rPr lang="en-US" smtClean="0"/>
              <a:t>14</a:t>
            </a:fld>
            <a:endParaRPr lang="en-US"/>
          </a:p>
        </p:txBody>
      </p:sp>
    </p:spTree>
    <p:extLst>
      <p:ext uri="{BB962C8B-B14F-4D97-AF65-F5344CB8AC3E}">
        <p14:creationId xmlns:p14="http://schemas.microsoft.com/office/powerpoint/2010/main" val="115202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smtClean="0"/>
              <a:t>Similar devices:</a:t>
            </a:r>
          </a:p>
          <a:p>
            <a:pPr lvl="1"/>
            <a:r>
              <a:rPr lang="en-US" dirty="0" err="1" smtClean="0"/>
              <a:t>FreeWave</a:t>
            </a:r>
            <a:r>
              <a:rPr lang="en-US" dirty="0" smtClean="0"/>
              <a:t> FRG2-IOS</a:t>
            </a:r>
          </a:p>
          <a:p>
            <a:pPr lvl="1"/>
            <a:r>
              <a:rPr lang="en-US" dirty="0" smtClean="0"/>
              <a:t>Laird (</a:t>
            </a:r>
            <a:r>
              <a:rPr lang="en-US" dirty="0" err="1" smtClean="0"/>
              <a:t>AeroComm</a:t>
            </a:r>
            <a:r>
              <a:rPr lang="en-US" dirty="0" smtClean="0"/>
              <a:t>) </a:t>
            </a:r>
            <a:r>
              <a:rPr lang="en-US" dirty="0" err="1" smtClean="0"/>
              <a:t>ConnexLink</a:t>
            </a:r>
            <a:endParaRPr lang="en-US" dirty="0" smtClean="0"/>
          </a:p>
          <a:p>
            <a:r>
              <a:rPr lang="en-US" dirty="0" smtClean="0"/>
              <a:t>All use </a:t>
            </a:r>
            <a:r>
              <a:rPr lang="en-US" dirty="0" smtClean="0"/>
              <a:t>different, proprietary </a:t>
            </a:r>
            <a:r>
              <a:rPr lang="en-US" dirty="0" smtClean="0"/>
              <a:t>on-the-air formats</a:t>
            </a:r>
          </a:p>
          <a:p>
            <a:r>
              <a:rPr lang="en-US" dirty="0" smtClean="0"/>
              <a:t>Most ALERT / environmental monitoring vendors resell or experimenting with these radios</a:t>
            </a:r>
          </a:p>
        </p:txBody>
      </p:sp>
      <p:sp>
        <p:nvSpPr>
          <p:cNvPr id="4" name="Slide Number Placeholder 3"/>
          <p:cNvSpPr>
            <a:spLocks noGrp="1"/>
          </p:cNvSpPr>
          <p:nvPr>
            <p:ph type="sldNum" sz="quarter" idx="12"/>
          </p:nvPr>
        </p:nvSpPr>
        <p:spPr/>
        <p:txBody>
          <a:bodyPr/>
          <a:lstStyle/>
          <a:p>
            <a:fld id="{AF42DFCE-2994-45D1-83FF-C1C974D7E1C9}" type="slidenum">
              <a:rPr lang="en-US" smtClean="0"/>
              <a:t>15</a:t>
            </a:fld>
            <a:endParaRPr lang="en-US"/>
          </a:p>
        </p:txBody>
      </p:sp>
    </p:spTree>
    <p:extLst>
      <p:ext uri="{BB962C8B-B14F-4D97-AF65-F5344CB8AC3E}">
        <p14:creationId xmlns:p14="http://schemas.microsoft.com/office/powerpoint/2010/main" val="184671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smtClean="0"/>
              <a:t>Attempted communications</a:t>
            </a:r>
            <a:r>
              <a:rPr lang="en-US" baseline="0" dirty="0" smtClean="0"/>
              <a:t> over:</a:t>
            </a:r>
          </a:p>
          <a:p>
            <a:pPr lvl="1"/>
            <a:r>
              <a:rPr lang="en-US" dirty="0" smtClean="0"/>
              <a:t>Five-mile</a:t>
            </a:r>
            <a:r>
              <a:rPr lang="en-US" baseline="0" dirty="0" smtClean="0"/>
              <a:t> non-LOS urban path</a:t>
            </a:r>
          </a:p>
          <a:p>
            <a:pPr lvl="1"/>
            <a:r>
              <a:rPr lang="en-US" dirty="0" smtClean="0"/>
              <a:t>Seven-mail not-quite-LOS urban path</a:t>
            </a:r>
          </a:p>
        </p:txBody>
      </p:sp>
      <p:sp>
        <p:nvSpPr>
          <p:cNvPr id="4" name="Slide Number Placeholder 3"/>
          <p:cNvSpPr>
            <a:spLocks noGrp="1"/>
          </p:cNvSpPr>
          <p:nvPr>
            <p:ph type="sldNum" sz="quarter" idx="12"/>
          </p:nvPr>
        </p:nvSpPr>
        <p:spPr/>
        <p:txBody>
          <a:bodyPr/>
          <a:lstStyle/>
          <a:p>
            <a:fld id="{AF42DFCE-2994-45D1-83FF-C1C974D7E1C9}" type="slidenum">
              <a:rPr lang="en-US" smtClean="0"/>
              <a:t>16</a:t>
            </a:fld>
            <a:endParaRPr lang="en-US"/>
          </a:p>
        </p:txBody>
      </p:sp>
    </p:spTree>
    <p:extLst>
      <p:ext uri="{BB962C8B-B14F-4D97-AF65-F5344CB8AC3E}">
        <p14:creationId xmlns:p14="http://schemas.microsoft.com/office/powerpoint/2010/main" val="362571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smtClean="0"/>
              <a:t>7 </a:t>
            </a:r>
            <a:r>
              <a:rPr lang="en-US" dirty="0" err="1" smtClean="0"/>
              <a:t>dbi</a:t>
            </a:r>
            <a:r>
              <a:rPr lang="en-US" baseline="0" dirty="0" smtClean="0"/>
              <a:t> mobile </a:t>
            </a:r>
            <a:r>
              <a:rPr lang="en-US" baseline="0" dirty="0" err="1" smtClean="0"/>
              <a:t>omni</a:t>
            </a:r>
            <a:endParaRPr lang="en-US" baseline="0" dirty="0" smtClean="0"/>
          </a:p>
          <a:p>
            <a:pPr lvl="0"/>
            <a:r>
              <a:rPr lang="en-US" dirty="0" smtClean="0"/>
              <a:t>Laird MA7-7N</a:t>
            </a:r>
          </a:p>
          <a:p>
            <a:pPr lvl="0"/>
            <a:r>
              <a:rPr lang="en-US" dirty="0" smtClean="0"/>
              <a:t>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514600"/>
            <a:ext cx="950145" cy="4112306"/>
          </a:xfrm>
          <a:prstGeom prst="rect">
            <a:avLst/>
          </a:prstGeom>
        </p:spPr>
      </p:pic>
      <p:sp>
        <p:nvSpPr>
          <p:cNvPr id="5" name="Slide Number Placeholder 4"/>
          <p:cNvSpPr>
            <a:spLocks noGrp="1"/>
          </p:cNvSpPr>
          <p:nvPr>
            <p:ph type="sldNum" sz="quarter" idx="12"/>
          </p:nvPr>
        </p:nvSpPr>
        <p:spPr/>
        <p:txBody>
          <a:bodyPr/>
          <a:lstStyle/>
          <a:p>
            <a:fld id="{AF42DFCE-2994-45D1-83FF-C1C974D7E1C9}" type="slidenum">
              <a:rPr lang="en-US" smtClean="0"/>
              <a:t>17</a:t>
            </a:fld>
            <a:endParaRPr lang="en-US"/>
          </a:p>
        </p:txBody>
      </p:sp>
    </p:spTree>
    <p:extLst>
      <p:ext uri="{BB962C8B-B14F-4D97-AF65-F5344CB8AC3E}">
        <p14:creationId xmlns:p14="http://schemas.microsoft.com/office/powerpoint/2010/main" val="913678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smtClean="0"/>
              <a:t>9.2 </a:t>
            </a:r>
            <a:r>
              <a:rPr lang="en-US" dirty="0" err="1" smtClean="0"/>
              <a:t>dbi</a:t>
            </a:r>
            <a:r>
              <a:rPr lang="en-US" baseline="0" dirty="0" smtClean="0"/>
              <a:t> </a:t>
            </a:r>
            <a:r>
              <a:rPr lang="en-US" baseline="0" dirty="0" err="1" smtClean="0"/>
              <a:t>omni</a:t>
            </a:r>
            <a:endParaRPr lang="en-US" baseline="0" dirty="0" smtClean="0"/>
          </a:p>
          <a:p>
            <a:pPr lvl="0"/>
            <a:r>
              <a:rPr lang="en-US" dirty="0" smtClean="0"/>
              <a:t>Comet KP-20</a:t>
            </a:r>
          </a:p>
          <a:p>
            <a:pPr lvl="0"/>
            <a:r>
              <a:rPr lang="en-US" dirty="0" smtClean="0"/>
              <a:t>96”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590800"/>
            <a:ext cx="1118006" cy="3840480"/>
          </a:xfrm>
          <a:prstGeom prst="rect">
            <a:avLst/>
          </a:prstGeom>
        </p:spPr>
      </p:pic>
      <p:sp>
        <p:nvSpPr>
          <p:cNvPr id="4" name="Slide Number Placeholder 3"/>
          <p:cNvSpPr>
            <a:spLocks noGrp="1"/>
          </p:cNvSpPr>
          <p:nvPr>
            <p:ph type="sldNum" sz="quarter" idx="12"/>
          </p:nvPr>
        </p:nvSpPr>
        <p:spPr/>
        <p:txBody>
          <a:bodyPr/>
          <a:lstStyle/>
          <a:p>
            <a:fld id="{AF42DFCE-2994-45D1-83FF-C1C974D7E1C9}" type="slidenum">
              <a:rPr lang="en-US" smtClean="0"/>
              <a:t>18</a:t>
            </a:fld>
            <a:endParaRPr lang="en-US"/>
          </a:p>
        </p:txBody>
      </p:sp>
    </p:spTree>
    <p:extLst>
      <p:ext uri="{BB962C8B-B14F-4D97-AF65-F5344CB8AC3E}">
        <p14:creationId xmlns:p14="http://schemas.microsoft.com/office/powerpoint/2010/main" val="60570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smtClean="0"/>
              <a:t>9 </a:t>
            </a:r>
            <a:r>
              <a:rPr lang="en-US" dirty="0" err="1" smtClean="0"/>
              <a:t>dbi</a:t>
            </a:r>
            <a:r>
              <a:rPr lang="en-US" baseline="0" dirty="0" smtClean="0"/>
              <a:t> 5-element </a:t>
            </a:r>
            <a:r>
              <a:rPr lang="en-US" baseline="0" dirty="0" err="1" smtClean="0"/>
              <a:t>yagi</a:t>
            </a:r>
            <a:endParaRPr lang="en-US" baseline="0" dirty="0" smtClean="0"/>
          </a:p>
          <a:p>
            <a:pPr lvl="0"/>
            <a:r>
              <a:rPr lang="en-US" dirty="0" smtClean="0"/>
              <a:t>Laird YA9-9</a:t>
            </a:r>
          </a:p>
          <a:p>
            <a:pPr lvl="0"/>
            <a:r>
              <a:rPr lang="en-US" dirty="0" smtClean="0"/>
              <a:t>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352800"/>
            <a:ext cx="5336771" cy="2926080"/>
          </a:xfrm>
          <a:prstGeom prst="rect">
            <a:avLst/>
          </a:prstGeom>
        </p:spPr>
      </p:pic>
      <p:sp>
        <p:nvSpPr>
          <p:cNvPr id="5" name="Slide Number Placeholder 4"/>
          <p:cNvSpPr>
            <a:spLocks noGrp="1"/>
          </p:cNvSpPr>
          <p:nvPr>
            <p:ph type="sldNum" sz="quarter" idx="12"/>
          </p:nvPr>
        </p:nvSpPr>
        <p:spPr/>
        <p:txBody>
          <a:bodyPr/>
          <a:lstStyle/>
          <a:p>
            <a:fld id="{AF42DFCE-2994-45D1-83FF-C1C974D7E1C9}" type="slidenum">
              <a:rPr lang="en-US" smtClean="0"/>
              <a:t>19</a:t>
            </a:fld>
            <a:endParaRPr lang="en-US"/>
          </a:p>
        </p:txBody>
      </p:sp>
    </p:spTree>
    <p:extLst>
      <p:ext uri="{BB962C8B-B14F-4D97-AF65-F5344CB8AC3E}">
        <p14:creationId xmlns:p14="http://schemas.microsoft.com/office/powerpoint/2010/main" val="294969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Very Narrowband Implications</a:t>
            </a:r>
            <a:endParaRPr lang="en-US" dirty="0"/>
          </a:p>
        </p:txBody>
      </p:sp>
      <p:sp>
        <p:nvSpPr>
          <p:cNvPr id="2" name="Content Placeholder 1"/>
          <p:cNvSpPr>
            <a:spLocks noGrp="1"/>
          </p:cNvSpPr>
          <p:nvPr>
            <p:ph idx="1"/>
          </p:nvPr>
        </p:nvSpPr>
        <p:spPr/>
        <p:txBody>
          <a:bodyPr/>
          <a:lstStyle/>
          <a:p>
            <a:pPr marL="0" indent="0">
              <a:buNone/>
            </a:pPr>
            <a:r>
              <a:rPr lang="en-US" dirty="0" smtClean="0"/>
              <a:t>Topics</a:t>
            </a:r>
          </a:p>
          <a:p>
            <a:r>
              <a:rPr lang="en-US" dirty="0" smtClean="0"/>
              <a:t>Narrowband Mandate and Status</a:t>
            </a:r>
          </a:p>
          <a:p>
            <a:r>
              <a:rPr lang="en-US" dirty="0" smtClean="0"/>
              <a:t>Future Very Narrowband Mandate</a:t>
            </a:r>
          </a:p>
          <a:p>
            <a:r>
              <a:rPr lang="en-US" dirty="0" smtClean="0"/>
              <a:t>Very Narrowband Standards</a:t>
            </a:r>
          </a:p>
          <a:p>
            <a:r>
              <a:rPr lang="en-US" dirty="0" smtClean="0"/>
              <a:t>Very Narrowband Equipment</a:t>
            </a:r>
          </a:p>
          <a:p>
            <a:r>
              <a:rPr lang="en-US" dirty="0" err="1" smtClean="0"/>
              <a:t>Testbed</a:t>
            </a:r>
            <a:r>
              <a:rPr lang="en-US" dirty="0" smtClean="0"/>
              <a:t> Status</a:t>
            </a:r>
          </a:p>
        </p:txBody>
      </p:sp>
      <p:sp>
        <p:nvSpPr>
          <p:cNvPr id="4" name="Slide Number Placeholder 3"/>
          <p:cNvSpPr>
            <a:spLocks noGrp="1"/>
          </p:cNvSpPr>
          <p:nvPr>
            <p:ph type="sldNum" sz="quarter" idx="12"/>
          </p:nvPr>
        </p:nvSpPr>
        <p:spPr/>
        <p:txBody>
          <a:bodyPr/>
          <a:lstStyle/>
          <a:p>
            <a:fld id="{AF42DFCE-2994-45D1-83FF-C1C974D7E1C9}" type="slidenum">
              <a:rPr lang="en-US" smtClean="0"/>
              <a:t>2</a:t>
            </a:fld>
            <a:endParaRPr lang="en-US"/>
          </a:p>
        </p:txBody>
      </p:sp>
    </p:spTree>
    <p:extLst>
      <p:ext uri="{BB962C8B-B14F-4D97-AF65-F5344CB8AC3E}">
        <p14:creationId xmlns:p14="http://schemas.microsoft.com/office/powerpoint/2010/main" val="35340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900 MHz spread</a:t>
            </a:r>
            <a:r>
              <a:rPr lang="en-US" b="1" baseline="0" dirty="0" smtClean="0"/>
              <a:t> spectrum radio</a:t>
            </a:r>
          </a:p>
          <a:p>
            <a:pPr lvl="0"/>
            <a:r>
              <a:rPr lang="en-US" dirty="0" smtClean="0"/>
              <a:t>13 </a:t>
            </a:r>
            <a:r>
              <a:rPr lang="en-US" dirty="0" err="1" smtClean="0"/>
              <a:t>dbi</a:t>
            </a:r>
            <a:r>
              <a:rPr lang="en-US" baseline="0" dirty="0" smtClean="0"/>
              <a:t> 15-element </a:t>
            </a:r>
            <a:r>
              <a:rPr lang="en-US" dirty="0" err="1" smtClean="0"/>
              <a:t>yagi</a:t>
            </a:r>
            <a:endParaRPr lang="en-US" baseline="0" dirty="0" smtClean="0"/>
          </a:p>
          <a:p>
            <a:pPr lvl="0"/>
            <a:r>
              <a:rPr lang="en-US" dirty="0" smtClean="0"/>
              <a:t>Laird YA9-13</a:t>
            </a:r>
          </a:p>
          <a:p>
            <a:pPr lvl="0"/>
            <a:r>
              <a:rPr lang="en-US" dirty="0" smtClean="0"/>
              <a:t>57”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11633" y="938044"/>
            <a:ext cx="1715747" cy="8224613"/>
          </a:xfrm>
          <a:prstGeom prst="rect">
            <a:avLst/>
          </a:prstGeom>
        </p:spPr>
      </p:pic>
      <p:sp>
        <p:nvSpPr>
          <p:cNvPr id="5" name="Slide Number Placeholder 4"/>
          <p:cNvSpPr>
            <a:spLocks noGrp="1"/>
          </p:cNvSpPr>
          <p:nvPr>
            <p:ph type="sldNum" sz="quarter" idx="12"/>
          </p:nvPr>
        </p:nvSpPr>
        <p:spPr/>
        <p:txBody>
          <a:bodyPr/>
          <a:lstStyle/>
          <a:p>
            <a:fld id="{AF42DFCE-2994-45D1-83FF-C1C974D7E1C9}" type="slidenum">
              <a:rPr lang="en-US" smtClean="0"/>
              <a:t>20</a:t>
            </a:fld>
            <a:endParaRPr lang="en-US"/>
          </a:p>
        </p:txBody>
      </p:sp>
    </p:spTree>
    <p:extLst>
      <p:ext uri="{BB962C8B-B14F-4D97-AF65-F5344CB8AC3E}">
        <p14:creationId xmlns:p14="http://schemas.microsoft.com/office/powerpoint/2010/main" val="128416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900 MHz spread</a:t>
            </a:r>
            <a:r>
              <a:rPr lang="en-US" b="1" baseline="0" dirty="0" smtClean="0"/>
              <a:t> spectrum radio</a:t>
            </a:r>
          </a:p>
          <a:p>
            <a:pPr lvl="0"/>
            <a:r>
              <a:rPr lang="en-US" dirty="0" smtClean="0"/>
              <a:t>Results</a:t>
            </a:r>
          </a:p>
          <a:p>
            <a:pPr lvl="1"/>
            <a:r>
              <a:rPr lang="en-US" baseline="0" dirty="0" smtClean="0"/>
              <a:t>Communications never established</a:t>
            </a:r>
            <a:r>
              <a:rPr lang="en-US" dirty="0" smtClean="0"/>
              <a:t> </a:t>
            </a:r>
            <a:r>
              <a:rPr lang="en-US" dirty="0" smtClean="0"/>
              <a:t>over:</a:t>
            </a:r>
            <a:endParaRPr lang="en-US" dirty="0" smtClean="0"/>
          </a:p>
          <a:p>
            <a:pPr lvl="2"/>
            <a:r>
              <a:rPr lang="en-US" baseline="0" dirty="0" smtClean="0"/>
              <a:t>Five-mile</a:t>
            </a:r>
            <a:r>
              <a:rPr lang="en-US" dirty="0" smtClean="0"/>
              <a:t> non-LOS path</a:t>
            </a:r>
          </a:p>
          <a:p>
            <a:pPr lvl="2"/>
            <a:r>
              <a:rPr lang="en-US" baseline="0" dirty="0" smtClean="0"/>
              <a:t>Seven-mile</a:t>
            </a:r>
            <a:r>
              <a:rPr lang="en-US" dirty="0" smtClean="0"/>
              <a:t> not-quite-LOS path</a:t>
            </a:r>
          </a:p>
          <a:p>
            <a:pPr lvl="1"/>
            <a:r>
              <a:rPr lang="en-US" baseline="0" dirty="0" smtClean="0"/>
              <a:t>Communications</a:t>
            </a:r>
            <a:r>
              <a:rPr lang="en-US" dirty="0" smtClean="0"/>
              <a:t> established over shorter paths</a:t>
            </a:r>
          </a:p>
          <a:p>
            <a:r>
              <a:rPr lang="en-US" baseline="0" dirty="0" smtClean="0"/>
              <a:t>Substantial</a:t>
            </a:r>
            <a:r>
              <a:rPr lang="en-US" dirty="0" smtClean="0"/>
              <a:t> interference with consumer device</a:t>
            </a:r>
            <a:endParaRPr lang="en-US" baseline="0" dirty="0" smtClean="0"/>
          </a:p>
          <a:p>
            <a:r>
              <a:rPr lang="en-US" dirty="0" smtClean="0"/>
              <a:t>Devices have potential in right circumstances</a:t>
            </a:r>
          </a:p>
          <a:p>
            <a:pPr lvl="1"/>
            <a:r>
              <a:rPr lang="en-US" dirty="0" smtClean="0"/>
              <a:t>Not </a:t>
            </a:r>
            <a:r>
              <a:rPr lang="en-US" i="1" dirty="0" smtClean="0"/>
              <a:t>the</a:t>
            </a:r>
            <a:r>
              <a:rPr lang="en-US" dirty="0" smtClean="0"/>
              <a:t> solution for HWS</a:t>
            </a:r>
          </a:p>
        </p:txBody>
      </p:sp>
      <p:sp>
        <p:nvSpPr>
          <p:cNvPr id="4" name="Slide Number Placeholder 3"/>
          <p:cNvSpPr>
            <a:spLocks noGrp="1"/>
          </p:cNvSpPr>
          <p:nvPr>
            <p:ph type="sldNum" sz="quarter" idx="12"/>
          </p:nvPr>
        </p:nvSpPr>
        <p:spPr/>
        <p:txBody>
          <a:bodyPr/>
          <a:lstStyle/>
          <a:p>
            <a:fld id="{AF42DFCE-2994-45D1-83FF-C1C974D7E1C9}" type="slidenum">
              <a:rPr lang="en-US" smtClean="0"/>
              <a:t>21</a:t>
            </a:fld>
            <a:endParaRPr lang="en-US"/>
          </a:p>
        </p:txBody>
      </p:sp>
    </p:spTree>
    <p:extLst>
      <p:ext uri="{BB962C8B-B14F-4D97-AF65-F5344CB8AC3E}">
        <p14:creationId xmlns:p14="http://schemas.microsoft.com/office/powerpoint/2010/main" val="294969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VHF</a:t>
            </a:r>
            <a:r>
              <a:rPr lang="en-US" b="1" baseline="0" dirty="0" smtClean="0"/>
              <a:t> narrowband radio</a:t>
            </a:r>
          </a:p>
          <a:p>
            <a:r>
              <a:rPr lang="en-US" dirty="0" err="1" smtClean="0"/>
              <a:t>Maxon</a:t>
            </a:r>
            <a:r>
              <a:rPr lang="en-US" dirty="0" smtClean="0"/>
              <a:t> SD-171E radio and </a:t>
            </a:r>
            <a:r>
              <a:rPr lang="en-US" dirty="0" smtClean="0"/>
              <a:t>ACC-513E </a:t>
            </a:r>
            <a:r>
              <a:rPr lang="en-US" dirty="0" smtClean="0"/>
              <a:t>modem</a:t>
            </a:r>
          </a:p>
          <a:p>
            <a:pPr lvl="1"/>
            <a:r>
              <a:rPr lang="en-US" baseline="0" dirty="0" smtClean="0"/>
              <a:t>Narrowband</a:t>
            </a:r>
            <a:r>
              <a:rPr lang="en-US" dirty="0" smtClean="0"/>
              <a:t> (not very narrowband) VHF </a:t>
            </a:r>
            <a:r>
              <a:rPr lang="en-US" dirty="0" smtClean="0"/>
              <a:t>radio</a:t>
            </a:r>
          </a:p>
          <a:p>
            <a:pPr lvl="2"/>
            <a:r>
              <a:rPr lang="en-US" baseline="0" dirty="0" smtClean="0"/>
              <a:t>SD-171E/ACC-513E certified for narrowband operation</a:t>
            </a:r>
            <a:endParaRPr lang="en-US" baseline="0" dirty="0" smtClean="0"/>
          </a:p>
          <a:p>
            <a:pPr lvl="1"/>
            <a:r>
              <a:rPr lang="en-US" baseline="0" dirty="0" smtClean="0"/>
              <a:t>Inexpensive</a:t>
            </a:r>
            <a:endParaRPr lang="en-US" baseline="0" dirty="0" smtClean="0"/>
          </a:p>
          <a:p>
            <a:pPr lvl="2"/>
            <a:r>
              <a:rPr lang="en-US" dirty="0" smtClean="0"/>
              <a:t>Commercial off-the-shelf (COTS) product</a:t>
            </a:r>
          </a:p>
          <a:p>
            <a:pPr lvl="3"/>
            <a:r>
              <a:rPr lang="en-US" baseline="0" dirty="0" smtClean="0"/>
              <a:t>Benefits</a:t>
            </a:r>
            <a:r>
              <a:rPr lang="en-US" dirty="0" smtClean="0"/>
              <a:t> from manufacturing economies of scale</a:t>
            </a:r>
          </a:p>
          <a:p>
            <a:pPr lvl="2"/>
            <a:r>
              <a:rPr lang="en-US" dirty="0" smtClean="0"/>
              <a:t>SD-171E radio:  $</a:t>
            </a:r>
            <a:r>
              <a:rPr lang="en-US" dirty="0" smtClean="0"/>
              <a:t>245</a:t>
            </a:r>
            <a:endParaRPr lang="en-US" dirty="0"/>
          </a:p>
          <a:p>
            <a:pPr lvl="2"/>
            <a:r>
              <a:rPr lang="en-US" baseline="0" dirty="0" smtClean="0"/>
              <a:t>ACC</a:t>
            </a:r>
            <a:r>
              <a:rPr lang="en-US" dirty="0" smtClean="0"/>
              <a:t>-</a:t>
            </a:r>
            <a:r>
              <a:rPr lang="en-US" dirty="0" smtClean="0"/>
              <a:t>513E </a:t>
            </a:r>
            <a:r>
              <a:rPr lang="en-US" dirty="0" smtClean="0"/>
              <a:t>modem:  $</a:t>
            </a:r>
            <a:r>
              <a:rPr lang="en-US" dirty="0" smtClean="0"/>
              <a:t>89</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22</a:t>
            </a:fld>
            <a:endParaRPr lang="en-US"/>
          </a:p>
        </p:txBody>
      </p:sp>
    </p:spTree>
    <p:extLst>
      <p:ext uri="{BB962C8B-B14F-4D97-AF65-F5344CB8AC3E}">
        <p14:creationId xmlns:p14="http://schemas.microsoft.com/office/powerpoint/2010/main" val="2817477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VHF</a:t>
            </a:r>
            <a:r>
              <a:rPr lang="en-US" b="1" baseline="0" dirty="0" smtClean="0"/>
              <a:t> narrowband radio</a:t>
            </a:r>
          </a:p>
          <a:p>
            <a:r>
              <a:rPr lang="en-US" dirty="0" err="1" smtClean="0"/>
              <a:t>Maxon</a:t>
            </a:r>
            <a:r>
              <a:rPr lang="en-US" dirty="0" smtClean="0"/>
              <a:t> SD-171E radio and </a:t>
            </a:r>
            <a:r>
              <a:rPr lang="en-US" dirty="0" smtClean="0"/>
              <a:t>ACC-513E </a:t>
            </a:r>
            <a:r>
              <a:rPr lang="en-US" dirty="0" smtClean="0"/>
              <a:t>modem</a:t>
            </a:r>
          </a:p>
          <a:p>
            <a:pPr lvl="1"/>
            <a:r>
              <a:rPr lang="en-US" baseline="0" dirty="0" smtClean="0"/>
              <a:t>Interoperates </a:t>
            </a:r>
            <a:r>
              <a:rPr lang="en-US" baseline="0" dirty="0" smtClean="0"/>
              <a:t>with Midland SD-171 and </a:t>
            </a:r>
            <a:r>
              <a:rPr lang="en-US" baseline="0" dirty="0" smtClean="0"/>
              <a:t>ACC-513</a:t>
            </a:r>
          </a:p>
          <a:p>
            <a:pPr lvl="2"/>
            <a:r>
              <a:rPr lang="en-US" dirty="0" err="1" smtClean="0"/>
              <a:t>Maxon</a:t>
            </a:r>
            <a:r>
              <a:rPr lang="en-US" dirty="0" smtClean="0"/>
              <a:t> SD-171E appears to be a superior radio</a:t>
            </a:r>
          </a:p>
          <a:p>
            <a:pPr lvl="2"/>
            <a:r>
              <a:rPr lang="en-US" dirty="0" smtClean="0"/>
              <a:t>Midland radio appears to be obsolete/discontinued</a:t>
            </a:r>
            <a:endParaRPr lang="en-US" baseline="0" dirty="0" smtClean="0"/>
          </a:p>
          <a:p>
            <a:pPr lvl="2"/>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23</a:t>
            </a:fld>
            <a:endParaRPr lang="en-US"/>
          </a:p>
        </p:txBody>
      </p:sp>
    </p:spTree>
    <p:extLst>
      <p:ext uri="{BB962C8B-B14F-4D97-AF65-F5344CB8AC3E}">
        <p14:creationId xmlns:p14="http://schemas.microsoft.com/office/powerpoint/2010/main" val="748437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VHF</a:t>
            </a:r>
            <a:r>
              <a:rPr lang="en-US" b="1" baseline="0" dirty="0" smtClean="0"/>
              <a:t> narrowband radio</a:t>
            </a:r>
          </a:p>
          <a:p>
            <a:r>
              <a:rPr lang="en-US" baseline="0" dirty="0" err="1" smtClean="0"/>
              <a:t>Maxon</a:t>
            </a:r>
            <a:r>
              <a:rPr lang="en-US" baseline="0" dirty="0" smtClean="0"/>
              <a:t> SD-171E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514600"/>
            <a:ext cx="4798106" cy="4114800"/>
          </a:xfrm>
          <a:prstGeom prst="rect">
            <a:avLst/>
          </a:prstGeom>
        </p:spPr>
      </p:pic>
      <p:sp>
        <p:nvSpPr>
          <p:cNvPr id="4" name="Slide Number Placeholder 3"/>
          <p:cNvSpPr>
            <a:spLocks noGrp="1"/>
          </p:cNvSpPr>
          <p:nvPr>
            <p:ph type="sldNum" sz="quarter" idx="12"/>
          </p:nvPr>
        </p:nvSpPr>
        <p:spPr/>
        <p:txBody>
          <a:bodyPr/>
          <a:lstStyle/>
          <a:p>
            <a:fld id="{AF42DFCE-2994-45D1-83FF-C1C974D7E1C9}" type="slidenum">
              <a:rPr lang="en-US" smtClean="0"/>
              <a:t>24</a:t>
            </a:fld>
            <a:endParaRPr lang="en-US"/>
          </a:p>
        </p:txBody>
      </p:sp>
    </p:spTree>
    <p:extLst>
      <p:ext uri="{BB962C8B-B14F-4D97-AF65-F5344CB8AC3E}">
        <p14:creationId xmlns:p14="http://schemas.microsoft.com/office/powerpoint/2010/main" val="4016785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VHF</a:t>
            </a:r>
            <a:r>
              <a:rPr lang="en-US" b="1" baseline="0" dirty="0" smtClean="0"/>
              <a:t> narrowband radio</a:t>
            </a:r>
          </a:p>
          <a:p>
            <a:r>
              <a:rPr lang="en-US" dirty="0" smtClean="0"/>
              <a:t>ACC-513E </a:t>
            </a:r>
            <a:r>
              <a:rPr lang="en-US" dirty="0" smtClean="0"/>
              <a:t>modem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48000"/>
            <a:ext cx="6394704" cy="3407664"/>
          </a:xfrm>
          <a:prstGeom prst="rect">
            <a:avLst/>
          </a:prstGeom>
        </p:spPr>
      </p:pic>
      <p:sp>
        <p:nvSpPr>
          <p:cNvPr id="4" name="Slide Number Placeholder 3"/>
          <p:cNvSpPr>
            <a:spLocks noGrp="1"/>
          </p:cNvSpPr>
          <p:nvPr>
            <p:ph type="sldNum" sz="quarter" idx="12"/>
          </p:nvPr>
        </p:nvSpPr>
        <p:spPr/>
        <p:txBody>
          <a:bodyPr/>
          <a:lstStyle/>
          <a:p>
            <a:fld id="{AF42DFCE-2994-45D1-83FF-C1C974D7E1C9}" type="slidenum">
              <a:rPr lang="en-US" smtClean="0"/>
              <a:t>25</a:t>
            </a:fld>
            <a:endParaRPr lang="en-US"/>
          </a:p>
        </p:txBody>
      </p:sp>
    </p:spTree>
    <p:extLst>
      <p:ext uri="{BB962C8B-B14F-4D97-AF65-F5344CB8AC3E}">
        <p14:creationId xmlns:p14="http://schemas.microsoft.com/office/powerpoint/2010/main" val="3980451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VHF</a:t>
            </a:r>
            <a:r>
              <a:rPr lang="en-US" b="1" baseline="0" dirty="0" smtClean="0"/>
              <a:t> narrowband radio</a:t>
            </a:r>
          </a:p>
          <a:p>
            <a:r>
              <a:rPr lang="en-US" dirty="0" smtClean="0"/>
              <a:t>ACC-513E modem</a:t>
            </a:r>
          </a:p>
          <a:p>
            <a:endParaRPr lang="en-US" dirty="0"/>
          </a:p>
          <a:p>
            <a:pPr lvl="1"/>
            <a:r>
              <a:rPr lang="en-US" dirty="0" smtClean="0"/>
              <a:t>H8 8-bit microprocessor</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438400"/>
            <a:ext cx="2810534" cy="4154702"/>
          </a:xfrm>
          <a:prstGeom prst="rect">
            <a:avLst/>
          </a:prstGeom>
        </p:spPr>
      </p:pic>
      <p:sp>
        <p:nvSpPr>
          <p:cNvPr id="5" name="Oval 4"/>
          <p:cNvSpPr/>
          <p:nvPr/>
        </p:nvSpPr>
        <p:spPr>
          <a:xfrm>
            <a:off x="6248400" y="4343400"/>
            <a:ext cx="1219199" cy="1143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F42DFCE-2994-45D1-83FF-C1C974D7E1C9}" type="slidenum">
              <a:rPr lang="en-US" smtClean="0"/>
              <a:t>26</a:t>
            </a:fld>
            <a:endParaRPr lang="en-US"/>
          </a:p>
        </p:txBody>
      </p:sp>
    </p:spTree>
    <p:extLst>
      <p:ext uri="{BB962C8B-B14F-4D97-AF65-F5344CB8AC3E}">
        <p14:creationId xmlns:p14="http://schemas.microsoft.com/office/powerpoint/2010/main" val="3980451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VHF</a:t>
            </a:r>
            <a:r>
              <a:rPr lang="en-US" b="1" baseline="0" dirty="0" smtClean="0"/>
              <a:t> narrowband radio</a:t>
            </a:r>
          </a:p>
          <a:p>
            <a:r>
              <a:rPr lang="en-US" dirty="0" smtClean="0"/>
              <a:t>ACC-513E modem</a:t>
            </a:r>
          </a:p>
          <a:p>
            <a:endParaRPr lang="en-US" dirty="0"/>
          </a:p>
          <a:p>
            <a:pPr lvl="1"/>
            <a:r>
              <a:rPr lang="en-US" dirty="0" smtClean="0"/>
              <a:t>CML Microcircuits</a:t>
            </a:r>
            <a:br>
              <a:rPr lang="en-US" dirty="0" smtClean="0"/>
            </a:br>
            <a:r>
              <a:rPr lang="en-US" dirty="0" smtClean="0"/>
              <a:t>CMX589A</a:t>
            </a:r>
            <a:br>
              <a:rPr lang="en-US" dirty="0" smtClean="0"/>
            </a:br>
            <a:r>
              <a:rPr lang="en-US" dirty="0" smtClean="0"/>
              <a:t>GMSK modem</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394284"/>
            <a:ext cx="2827990" cy="4143063"/>
          </a:xfrm>
          <a:prstGeom prst="rect">
            <a:avLst/>
          </a:prstGeom>
        </p:spPr>
      </p:pic>
      <p:sp>
        <p:nvSpPr>
          <p:cNvPr id="5" name="Oval 4"/>
          <p:cNvSpPr/>
          <p:nvPr/>
        </p:nvSpPr>
        <p:spPr>
          <a:xfrm>
            <a:off x="6096000" y="3276600"/>
            <a:ext cx="1066800" cy="1066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F42DFCE-2994-45D1-83FF-C1C974D7E1C9}" type="slidenum">
              <a:rPr lang="en-US" smtClean="0"/>
              <a:t>27</a:t>
            </a:fld>
            <a:endParaRPr lang="en-US"/>
          </a:p>
        </p:txBody>
      </p:sp>
    </p:spTree>
    <p:extLst>
      <p:ext uri="{BB962C8B-B14F-4D97-AF65-F5344CB8AC3E}">
        <p14:creationId xmlns:p14="http://schemas.microsoft.com/office/powerpoint/2010/main" val="1746103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VHF</a:t>
            </a:r>
            <a:r>
              <a:rPr lang="en-US" b="1" baseline="0" dirty="0" smtClean="0"/>
              <a:t> narrowband radio</a:t>
            </a:r>
          </a:p>
          <a:p>
            <a:r>
              <a:rPr lang="en-US" dirty="0" smtClean="0"/>
              <a:t>ACC-513E </a:t>
            </a:r>
            <a:r>
              <a:rPr lang="en-US" dirty="0" smtClean="0"/>
              <a:t>modem</a:t>
            </a:r>
          </a:p>
          <a:p>
            <a:pPr lvl="1"/>
            <a:r>
              <a:rPr lang="en-US" baseline="0" dirty="0" smtClean="0"/>
              <a:t>4,800</a:t>
            </a:r>
            <a:r>
              <a:rPr lang="en-US" dirty="0" smtClean="0"/>
              <a:t> bps in narrowband operation</a:t>
            </a:r>
          </a:p>
          <a:p>
            <a:pPr lvl="1"/>
            <a:r>
              <a:rPr lang="en-US" baseline="0" dirty="0" smtClean="0"/>
              <a:t>GMSK modulation</a:t>
            </a:r>
          </a:p>
          <a:p>
            <a:pPr lvl="1"/>
            <a:r>
              <a:rPr lang="en-US" dirty="0" smtClean="0"/>
              <a:t>Link layer frame is based on part of </a:t>
            </a:r>
            <a:r>
              <a:rPr lang="en-US" dirty="0"/>
              <a:t>MPT 1327</a:t>
            </a:r>
            <a:r>
              <a:rPr lang="en-US" dirty="0" smtClean="0"/>
              <a:t> specification</a:t>
            </a:r>
          </a:p>
          <a:p>
            <a:pPr lvl="2"/>
            <a:r>
              <a:rPr lang="en-US" dirty="0" smtClean="0"/>
              <a:t>Sort of documented in ACC-513E service manual</a:t>
            </a:r>
          </a:p>
          <a:p>
            <a:pPr lvl="2"/>
            <a:r>
              <a:rPr lang="en-US" dirty="0" smtClean="0"/>
              <a:t>Is it an open protocol?</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28</a:t>
            </a:fld>
            <a:endParaRPr lang="en-US"/>
          </a:p>
        </p:txBody>
      </p:sp>
    </p:spTree>
    <p:extLst>
      <p:ext uri="{BB962C8B-B14F-4D97-AF65-F5344CB8AC3E}">
        <p14:creationId xmlns:p14="http://schemas.microsoft.com/office/powerpoint/2010/main" val="133740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r>
              <a:rPr lang="en-US" dirty="0" smtClean="0"/>
              <a:t> Status</a:t>
            </a:r>
            <a:endParaRPr lang="en-US" dirty="0"/>
          </a:p>
        </p:txBody>
      </p:sp>
      <p:sp>
        <p:nvSpPr>
          <p:cNvPr id="3" name="Content Placeholder 2"/>
          <p:cNvSpPr>
            <a:spLocks noGrp="1"/>
          </p:cNvSpPr>
          <p:nvPr>
            <p:ph idx="1"/>
          </p:nvPr>
        </p:nvSpPr>
        <p:spPr/>
        <p:txBody>
          <a:bodyPr/>
          <a:lstStyle/>
          <a:p>
            <a:pPr marL="0" indent="0" algn="ctr">
              <a:buNone/>
            </a:pPr>
            <a:r>
              <a:rPr lang="en-US" b="1" dirty="0" smtClean="0"/>
              <a:t>VHF</a:t>
            </a:r>
            <a:r>
              <a:rPr lang="en-US" b="1" baseline="0" dirty="0" smtClean="0"/>
              <a:t> narrowband radio</a:t>
            </a:r>
          </a:p>
          <a:p>
            <a:r>
              <a:rPr lang="en-US" dirty="0" smtClean="0"/>
              <a:t>Future plans:</a:t>
            </a:r>
          </a:p>
          <a:p>
            <a:pPr lvl="1"/>
            <a:r>
              <a:rPr lang="en-US" dirty="0" smtClean="0"/>
              <a:t>Test and evaluate</a:t>
            </a:r>
            <a:r>
              <a:rPr lang="en-US" baseline="0" dirty="0" smtClean="0"/>
              <a:t> </a:t>
            </a:r>
            <a:r>
              <a:rPr lang="en-US" baseline="0" dirty="0" err="1" smtClean="0"/>
              <a:t>Maxon</a:t>
            </a:r>
            <a:r>
              <a:rPr lang="en-US" baseline="0" dirty="0" smtClean="0"/>
              <a:t> </a:t>
            </a:r>
            <a:r>
              <a:rPr lang="en-US" baseline="0" dirty="0" smtClean="0"/>
              <a:t>SD-171E/ACC-513E</a:t>
            </a:r>
            <a:endParaRPr lang="en-US" baseline="0" dirty="0" smtClean="0"/>
          </a:p>
          <a:p>
            <a:pPr lvl="1"/>
            <a:r>
              <a:rPr lang="en-US" dirty="0" smtClean="0"/>
              <a:t>Demonstrate interoperability with Midland</a:t>
            </a:r>
            <a:br>
              <a:rPr lang="en-US" dirty="0" smtClean="0"/>
            </a:br>
            <a:r>
              <a:rPr lang="en-US" dirty="0" smtClean="0"/>
              <a:t>SD-171/ACC-513</a:t>
            </a:r>
          </a:p>
          <a:p>
            <a:pPr lvl="2"/>
            <a:r>
              <a:rPr lang="en-US" dirty="0" smtClean="0"/>
              <a:t>Maybe</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29</a:t>
            </a:fld>
            <a:endParaRPr lang="en-US"/>
          </a:p>
        </p:txBody>
      </p:sp>
    </p:spTree>
    <p:extLst>
      <p:ext uri="{BB962C8B-B14F-4D97-AF65-F5344CB8AC3E}">
        <p14:creationId xmlns:p14="http://schemas.microsoft.com/office/powerpoint/2010/main" val="497296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a:t>
            </a:r>
            <a:r>
              <a:rPr lang="en-US" baseline="0" dirty="0" smtClean="0"/>
              <a:t> Mandate</a:t>
            </a:r>
            <a:endParaRPr lang="en-US" dirty="0"/>
          </a:p>
        </p:txBody>
      </p:sp>
      <p:sp>
        <p:nvSpPr>
          <p:cNvPr id="3" name="Content Placeholder 2"/>
          <p:cNvSpPr>
            <a:spLocks noGrp="1"/>
          </p:cNvSpPr>
          <p:nvPr>
            <p:ph idx="1"/>
          </p:nvPr>
        </p:nvSpPr>
        <p:spPr/>
        <p:txBody>
          <a:bodyPr/>
          <a:lstStyle/>
          <a:p>
            <a:pPr marL="0" indent="0" algn="ctr">
              <a:buNone/>
            </a:pPr>
            <a:r>
              <a:rPr lang="en-US" b="1" dirty="0" smtClean="0"/>
              <a:t>Narrowband Mandate</a:t>
            </a:r>
          </a:p>
          <a:p>
            <a:r>
              <a:rPr lang="en-US" dirty="0" smtClean="0"/>
              <a:t>Most Part 90 </a:t>
            </a:r>
            <a:r>
              <a:rPr lang="en-US" dirty="0" smtClean="0"/>
              <a:t>licensees must migrate to 12.5 kHz channel bandwidth</a:t>
            </a:r>
            <a:r>
              <a:rPr lang="en-US" dirty="0" smtClean="0"/>
              <a:t> </a:t>
            </a:r>
            <a:r>
              <a:rPr lang="en-US" dirty="0" smtClean="0"/>
              <a:t>by January 1, </a:t>
            </a:r>
            <a:r>
              <a:rPr lang="en-US" dirty="0" smtClean="0"/>
              <a:t>2013</a:t>
            </a:r>
            <a:endParaRPr lang="en-US" dirty="0" smtClean="0"/>
          </a:p>
          <a:p>
            <a:r>
              <a:rPr lang="en-US" dirty="0" smtClean="0"/>
              <a:t>Culmination of a very long process</a:t>
            </a:r>
          </a:p>
          <a:p>
            <a:pPr lvl="1"/>
            <a:r>
              <a:rPr lang="en-US" dirty="0" smtClean="0"/>
              <a:t>1995: Original </a:t>
            </a:r>
            <a:r>
              <a:rPr lang="en-US" dirty="0" err="1" smtClean="0"/>
              <a:t>narrowbanding</a:t>
            </a:r>
            <a:r>
              <a:rPr lang="en-US" dirty="0" smtClean="0"/>
              <a:t> rules adopted</a:t>
            </a:r>
          </a:p>
          <a:p>
            <a:pPr lvl="1"/>
            <a:r>
              <a:rPr lang="en-US" dirty="0" smtClean="0"/>
              <a:t>1997: 12.5 kHz equipment available</a:t>
            </a:r>
          </a:p>
          <a:p>
            <a:pPr lvl="1"/>
            <a:r>
              <a:rPr lang="en-US" dirty="0" smtClean="0"/>
              <a:t>2004: 2013 deadline announced</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3</a:t>
            </a:fld>
            <a:endParaRPr lang="en-US"/>
          </a:p>
        </p:txBody>
      </p:sp>
    </p:spTree>
    <p:extLst>
      <p:ext uri="{BB962C8B-B14F-4D97-AF65-F5344CB8AC3E}">
        <p14:creationId xmlns:p14="http://schemas.microsoft.com/office/powerpoint/2010/main" val="2903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Narrowband</a:t>
            </a:r>
            <a:r>
              <a:rPr lang="en-US" baseline="0" dirty="0" smtClean="0"/>
              <a:t> Observations</a:t>
            </a:r>
            <a:endParaRPr lang="en-US" dirty="0"/>
          </a:p>
        </p:txBody>
      </p:sp>
      <p:sp>
        <p:nvSpPr>
          <p:cNvPr id="3" name="Content Placeholder 2"/>
          <p:cNvSpPr>
            <a:spLocks noGrp="1"/>
          </p:cNvSpPr>
          <p:nvPr>
            <p:ph idx="1"/>
          </p:nvPr>
        </p:nvSpPr>
        <p:spPr/>
        <p:txBody>
          <a:bodyPr>
            <a:normAutofit/>
          </a:bodyPr>
          <a:lstStyle/>
          <a:p>
            <a:r>
              <a:rPr lang="en-US" dirty="0" smtClean="0"/>
              <a:t>A very narrowband mandate is coming</a:t>
            </a:r>
          </a:p>
          <a:p>
            <a:pPr lvl="1"/>
            <a:r>
              <a:rPr lang="en-US" baseline="0" dirty="0" smtClean="0"/>
              <a:t>Someday;</a:t>
            </a:r>
            <a:r>
              <a:rPr lang="en-US" dirty="0" smtClean="0"/>
              <a:t> probably not this </a:t>
            </a:r>
            <a:r>
              <a:rPr lang="en-US" dirty="0" smtClean="0"/>
              <a:t>decade</a:t>
            </a:r>
            <a:endParaRPr lang="en-US" dirty="0" smtClean="0"/>
          </a:p>
          <a:p>
            <a:r>
              <a:rPr lang="en-US" baseline="0" dirty="0" smtClean="0"/>
              <a:t>Several</a:t>
            </a:r>
            <a:r>
              <a:rPr lang="en-US" dirty="0" smtClean="0"/>
              <a:t> emerging standards offer the prospect of interoperable very narrowband </a:t>
            </a:r>
            <a:r>
              <a:rPr lang="en-US" dirty="0" smtClean="0"/>
              <a:t>data equipment</a:t>
            </a:r>
            <a:endParaRPr lang="en-US" dirty="0" smtClean="0"/>
          </a:p>
          <a:p>
            <a:pPr lvl="1"/>
            <a:r>
              <a:rPr lang="en-US" baseline="0" dirty="0" smtClean="0"/>
              <a:t>Maybe;</a:t>
            </a:r>
            <a:r>
              <a:rPr lang="en-US" dirty="0" smtClean="0"/>
              <a:t> not today</a:t>
            </a:r>
          </a:p>
          <a:p>
            <a:pPr marL="0" indent="0">
              <a:buNone/>
            </a:pPr>
            <a:endParaRPr lang="en-US" baseline="0"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30</a:t>
            </a:fld>
            <a:endParaRPr lang="en-US"/>
          </a:p>
        </p:txBody>
      </p:sp>
    </p:spTree>
    <p:extLst>
      <p:ext uri="{BB962C8B-B14F-4D97-AF65-F5344CB8AC3E}">
        <p14:creationId xmlns:p14="http://schemas.microsoft.com/office/powerpoint/2010/main" val="3303048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Narrowband</a:t>
            </a:r>
            <a:r>
              <a:rPr lang="en-US" baseline="0" dirty="0" smtClean="0"/>
              <a:t> Observations</a:t>
            </a:r>
            <a:endParaRPr lang="en-US" dirty="0"/>
          </a:p>
        </p:txBody>
      </p:sp>
      <p:sp>
        <p:nvSpPr>
          <p:cNvPr id="3" name="Content Placeholder 2"/>
          <p:cNvSpPr>
            <a:spLocks noGrp="1"/>
          </p:cNvSpPr>
          <p:nvPr>
            <p:ph idx="1"/>
          </p:nvPr>
        </p:nvSpPr>
        <p:spPr/>
        <p:txBody>
          <a:bodyPr>
            <a:normAutofit/>
          </a:bodyPr>
          <a:lstStyle/>
          <a:p>
            <a:r>
              <a:rPr lang="en-US" dirty="0" smtClean="0"/>
              <a:t>HWS vendors and operators should make their needs known to data radio vendors</a:t>
            </a:r>
          </a:p>
          <a:p>
            <a:pPr lvl="1"/>
            <a:r>
              <a:rPr lang="en-US" baseline="0" dirty="0" smtClean="0"/>
              <a:t>Standards-based,</a:t>
            </a:r>
            <a:r>
              <a:rPr lang="en-US" dirty="0" smtClean="0"/>
              <a:t> interoperable very narrow band data radios</a:t>
            </a:r>
          </a:p>
          <a:p>
            <a:pPr lvl="2"/>
            <a:r>
              <a:rPr lang="en-US" baseline="0" dirty="0" err="1" smtClean="0"/>
              <a:t>dPMR</a:t>
            </a:r>
            <a:r>
              <a:rPr lang="en-US" baseline="0" dirty="0" smtClean="0"/>
              <a:t> data-only radio?</a:t>
            </a:r>
          </a:p>
          <a:p>
            <a:pPr lvl="2"/>
            <a:r>
              <a:rPr lang="en-US" dirty="0" smtClean="0"/>
              <a:t>P25 Phase 2 data-only radio?</a:t>
            </a:r>
          </a:p>
          <a:p>
            <a:pPr lvl="2"/>
            <a:r>
              <a:rPr lang="en-US" baseline="0" dirty="0" smtClean="0"/>
              <a:t>???</a:t>
            </a:r>
          </a:p>
          <a:p>
            <a:r>
              <a:rPr lang="en-US" dirty="0" smtClean="0"/>
              <a:t>Speak with a collective voice</a:t>
            </a:r>
            <a:endParaRPr lang="en-US" baseline="0"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31</a:t>
            </a:fld>
            <a:endParaRPr lang="en-US"/>
          </a:p>
        </p:txBody>
      </p:sp>
    </p:spTree>
    <p:extLst>
      <p:ext uri="{BB962C8B-B14F-4D97-AF65-F5344CB8AC3E}">
        <p14:creationId xmlns:p14="http://schemas.microsoft.com/office/powerpoint/2010/main" val="4014598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aseline="0" dirty="0" smtClean="0"/>
              <a:t>Acknowledgement / Disclaimer</a:t>
            </a:r>
            <a:endParaRPr lang="en-US" dirty="0"/>
          </a:p>
        </p:txBody>
      </p:sp>
      <p:sp>
        <p:nvSpPr>
          <p:cNvPr id="3" name="Content Placeholder 2"/>
          <p:cNvSpPr>
            <a:spLocks noGrp="1"/>
          </p:cNvSpPr>
          <p:nvPr>
            <p:ph idx="1"/>
          </p:nvPr>
        </p:nvSpPr>
        <p:spPr/>
        <p:txBody>
          <a:bodyPr/>
          <a:lstStyle/>
          <a:p>
            <a:r>
              <a:rPr lang="en-US" dirty="0"/>
              <a:t>This work was supported by National Oceanic and Atmospheric Administration (NOAA) National Weather Service (NWS) Office of Climate, Water and Weather </a:t>
            </a:r>
            <a:r>
              <a:rPr lang="en-US" dirty="0" smtClean="0"/>
              <a:t>Services.</a:t>
            </a:r>
          </a:p>
          <a:p>
            <a:endParaRPr lang="en-US" dirty="0" smtClean="0"/>
          </a:p>
          <a:p>
            <a:r>
              <a:rPr lang="en-US" dirty="0"/>
              <a:t>The opinions expressed here are those of the author, and do not necessarily reflect those of any other individual or organization, including those that have funded, are funding, or may in the future fund the author’s employer, Salo IT Solutions, Inc</a:t>
            </a:r>
            <a:r>
              <a:rPr lang="en-US" dirty="0" smtClean="0"/>
              <a:t>.</a:t>
            </a:r>
            <a:endParaRPr lang="en-US" dirty="0"/>
          </a:p>
        </p:txBody>
      </p:sp>
      <p:sp>
        <p:nvSpPr>
          <p:cNvPr id="4" name="Slide Number Placeholder 3"/>
          <p:cNvSpPr>
            <a:spLocks noGrp="1"/>
          </p:cNvSpPr>
          <p:nvPr>
            <p:ph type="sldNum" sz="quarter" idx="12"/>
          </p:nvPr>
        </p:nvSpPr>
        <p:spPr/>
        <p:txBody>
          <a:bodyPr/>
          <a:lstStyle/>
          <a:p>
            <a:fld id="{AF42DFCE-2994-45D1-83FF-C1C974D7E1C9}" type="slidenum">
              <a:rPr lang="en-US" smtClean="0"/>
              <a:t>32</a:t>
            </a:fld>
            <a:endParaRPr lang="en-US"/>
          </a:p>
        </p:txBody>
      </p:sp>
    </p:spTree>
    <p:extLst>
      <p:ext uri="{BB962C8B-B14F-4D97-AF65-F5344CB8AC3E}">
        <p14:creationId xmlns:p14="http://schemas.microsoft.com/office/powerpoint/2010/main" val="3561153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Narrowband Implications</a:t>
            </a:r>
          </a:p>
        </p:txBody>
      </p:sp>
      <p:sp>
        <p:nvSpPr>
          <p:cNvPr id="3" name="Content Placeholder 2"/>
          <p:cNvSpPr>
            <a:spLocks noGrp="1"/>
          </p:cNvSpPr>
          <p:nvPr>
            <p:ph idx="1"/>
          </p:nvPr>
        </p:nvSpPr>
        <p:spPr>
          <a:xfrm>
            <a:off x="3276600" y="1828800"/>
            <a:ext cx="2057400" cy="4572000"/>
          </a:xfrm>
        </p:spPr>
        <p:txBody>
          <a:bodyPr>
            <a:noAutofit/>
          </a:bodyPr>
          <a:lstStyle/>
          <a:p>
            <a:pPr marL="0" indent="0">
              <a:buNone/>
            </a:pPr>
            <a:r>
              <a:rPr lang="en-US" sz="28800" dirty="0" smtClean="0">
                <a:solidFill>
                  <a:srgbClr val="FF0000"/>
                </a:solidFill>
              </a:rPr>
              <a:t>?</a:t>
            </a:r>
            <a:endParaRPr lang="en-US" sz="28800" dirty="0">
              <a:solidFill>
                <a:srgbClr val="FF0000"/>
              </a:solidFill>
            </a:endParaRPr>
          </a:p>
        </p:txBody>
      </p:sp>
      <p:sp>
        <p:nvSpPr>
          <p:cNvPr id="4" name="Slide Number Placeholder 3"/>
          <p:cNvSpPr>
            <a:spLocks noGrp="1"/>
          </p:cNvSpPr>
          <p:nvPr>
            <p:ph type="sldNum" sz="quarter" idx="12"/>
          </p:nvPr>
        </p:nvSpPr>
        <p:spPr/>
        <p:txBody>
          <a:bodyPr/>
          <a:lstStyle/>
          <a:p>
            <a:fld id="{AF42DFCE-2994-45D1-83FF-C1C974D7E1C9}" type="slidenum">
              <a:rPr lang="en-US" smtClean="0"/>
              <a:t>33</a:t>
            </a:fld>
            <a:endParaRPr lang="en-US"/>
          </a:p>
        </p:txBody>
      </p:sp>
    </p:spTree>
    <p:extLst>
      <p:ext uri="{BB962C8B-B14F-4D97-AF65-F5344CB8AC3E}">
        <p14:creationId xmlns:p14="http://schemas.microsoft.com/office/powerpoint/2010/main" val="169062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 Mandate</a:t>
            </a:r>
            <a:endParaRPr lang="en-US" dirty="0"/>
          </a:p>
        </p:txBody>
      </p:sp>
      <p:sp>
        <p:nvSpPr>
          <p:cNvPr id="3" name="Content Placeholder 2"/>
          <p:cNvSpPr>
            <a:spLocks noGrp="1"/>
          </p:cNvSpPr>
          <p:nvPr>
            <p:ph idx="1"/>
          </p:nvPr>
        </p:nvSpPr>
        <p:spPr/>
        <p:txBody>
          <a:bodyPr/>
          <a:lstStyle/>
          <a:p>
            <a:pPr marL="0" indent="0" algn="ctr">
              <a:buNone/>
            </a:pPr>
            <a:r>
              <a:rPr lang="en-US" b="1" dirty="0" smtClean="0"/>
              <a:t>Narrowband</a:t>
            </a:r>
            <a:r>
              <a:rPr lang="en-US" b="1" baseline="0" dirty="0" smtClean="0"/>
              <a:t> Status</a:t>
            </a:r>
          </a:p>
          <a:p>
            <a:r>
              <a:rPr lang="en-US" dirty="0" smtClean="0"/>
              <a:t>FCC appears concerned </a:t>
            </a:r>
            <a:r>
              <a:rPr lang="en-US" dirty="0" smtClean="0"/>
              <a:t>many licensees </a:t>
            </a:r>
            <a:r>
              <a:rPr lang="en-US" dirty="0" smtClean="0"/>
              <a:t>haven’t </a:t>
            </a:r>
            <a:r>
              <a:rPr lang="en-US" dirty="0" smtClean="0"/>
              <a:t>yet migrated</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t>FCC January 26, 2011 Narrowband </a:t>
            </a:r>
            <a:r>
              <a:rPr lang="en-US" dirty="0" smtClean="0"/>
              <a:t>Workshop</a:t>
            </a:r>
          </a:p>
          <a:p>
            <a:pPr lvl="1" indent="-274320">
              <a:buClr>
                <a:schemeClr val="accent3"/>
              </a:buClr>
              <a:buSzPct val="95000"/>
            </a:pPr>
            <a:r>
              <a:rPr lang="en-US" dirty="0" smtClean="0"/>
              <a:t>Lots of interesting info</a:t>
            </a:r>
          </a:p>
          <a:p>
            <a:pPr lvl="1" indent="-274320">
              <a:buClr>
                <a:schemeClr val="accent3"/>
              </a:buClr>
              <a:buSzPct val="95000"/>
            </a:pPr>
            <a:r>
              <a:rPr lang="en-US" dirty="0" smtClean="0"/>
              <a:t>Many </a:t>
            </a:r>
            <a:r>
              <a:rPr lang="en-US" dirty="0" smtClean="0"/>
              <a:t>licensees haven’t migrated yet</a:t>
            </a:r>
            <a:endParaRPr lang="en-US" dirty="0" smtClean="0"/>
          </a:p>
          <a:p>
            <a:pPr lvl="1" indent="-274320">
              <a:buClr>
                <a:schemeClr val="accent3"/>
              </a:buClr>
              <a:buSzPct val="95000"/>
            </a:pPr>
            <a:r>
              <a:rPr lang="en-US" dirty="0" smtClean="0"/>
              <a:t>Many haven’t updated licenses</a:t>
            </a:r>
          </a:p>
          <a:p>
            <a:pPr lvl="1" indent="-274320">
              <a:buClr>
                <a:schemeClr val="accent3"/>
              </a:buClr>
              <a:buSzPct val="95000"/>
            </a:pPr>
            <a:r>
              <a:rPr lang="en-US" dirty="0" smtClean="0"/>
              <a:t>Funding a concern for </a:t>
            </a:r>
            <a:r>
              <a:rPr lang="en-US" dirty="0" smtClean="0"/>
              <a:t>many</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4</a:t>
            </a:fld>
            <a:endParaRPr lang="en-US"/>
          </a:p>
        </p:txBody>
      </p:sp>
    </p:spTree>
    <p:extLst>
      <p:ext uri="{BB962C8B-B14F-4D97-AF65-F5344CB8AC3E}">
        <p14:creationId xmlns:p14="http://schemas.microsoft.com/office/powerpoint/2010/main" val="250069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 Mandate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Narrowband</a:t>
            </a:r>
            <a:r>
              <a:rPr lang="en-US" b="1" baseline="0" dirty="0" smtClean="0"/>
              <a:t> Status</a:t>
            </a:r>
          </a:p>
          <a:p>
            <a:r>
              <a:rPr lang="en-US" dirty="0" smtClean="0"/>
              <a:t>What if my cousin doesn’t migrate?</a:t>
            </a:r>
          </a:p>
          <a:p>
            <a:pPr lvl="1"/>
            <a:r>
              <a:rPr lang="en-US" dirty="0" smtClean="0"/>
              <a:t>Waivers will be very difficult to obtain</a:t>
            </a:r>
            <a:endParaRPr lang="en-US" dirty="0" smtClean="0"/>
          </a:p>
          <a:p>
            <a:pPr lvl="1"/>
            <a:r>
              <a:rPr lang="en-US" dirty="0" smtClean="0"/>
              <a:t>FCC public answer:</a:t>
            </a:r>
          </a:p>
          <a:p>
            <a:pPr lvl="2"/>
            <a:r>
              <a:rPr lang="en-US" dirty="0" smtClean="0"/>
              <a:t>Your system will not be incompliance</a:t>
            </a:r>
          </a:p>
          <a:p>
            <a:pPr lvl="2"/>
            <a:r>
              <a:rPr lang="en-US" dirty="0" smtClean="0"/>
              <a:t>You won’t be legally protected from interference</a:t>
            </a:r>
          </a:p>
          <a:p>
            <a:pPr lvl="2"/>
            <a:r>
              <a:rPr lang="en-US" dirty="0" smtClean="0"/>
              <a:t>You may cause interference to lawful systems</a:t>
            </a:r>
          </a:p>
          <a:p>
            <a:pPr lvl="2"/>
            <a:r>
              <a:rPr lang="en-US" dirty="0" smtClean="0"/>
              <a:t>Someone might complain</a:t>
            </a:r>
          </a:p>
          <a:p>
            <a:pPr lvl="2"/>
            <a:r>
              <a:rPr lang="en-US" dirty="0" smtClean="0"/>
              <a:t>Enforcement is another division…</a:t>
            </a:r>
          </a:p>
          <a:p>
            <a:pPr lvl="1"/>
            <a:r>
              <a:rPr lang="en-US" i="1" dirty="0" smtClean="0"/>
              <a:t>Alleged</a:t>
            </a:r>
            <a:r>
              <a:rPr lang="en-US" dirty="0" smtClean="0"/>
              <a:t> private answer</a:t>
            </a:r>
          </a:p>
          <a:p>
            <a:pPr lvl="2"/>
            <a:r>
              <a:rPr lang="en-US" dirty="0" smtClean="0"/>
              <a:t>FCC will cancel wideband licenses</a:t>
            </a:r>
          </a:p>
          <a:p>
            <a:pPr lvl="2"/>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5</a:t>
            </a:fld>
            <a:endParaRPr lang="en-US"/>
          </a:p>
        </p:txBody>
      </p:sp>
    </p:spTree>
    <p:extLst>
      <p:ext uri="{BB962C8B-B14F-4D97-AF65-F5344CB8AC3E}">
        <p14:creationId xmlns:p14="http://schemas.microsoft.com/office/powerpoint/2010/main" val="307900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 Mandate</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Narrowband Resources</a:t>
            </a:r>
            <a:endParaRPr lang="en-US" b="1" dirty="0" smtClean="0"/>
          </a:p>
          <a:p>
            <a:r>
              <a:rPr lang="en-US" dirty="0" smtClean="0"/>
              <a:t>FCC </a:t>
            </a:r>
            <a:r>
              <a:rPr lang="en-US" dirty="0" smtClean="0"/>
              <a:t>January 26, 2011 Narrowband Workshop</a:t>
            </a:r>
          </a:p>
          <a:p>
            <a:pPr lvl="1"/>
            <a:r>
              <a:rPr lang="en-US" sz="2000" dirty="0"/>
              <a:t>&lt;http://www.fcc.gov/pshs/summits/#</a:t>
            </a:r>
            <a:r>
              <a:rPr lang="en-US" sz="2000" dirty="0" smtClean="0"/>
              <a:t>narrowbanding_workshop&gt;</a:t>
            </a:r>
            <a:endParaRPr lang="en-US" sz="2000" dirty="0"/>
          </a:p>
          <a:p>
            <a:pPr lvl="1"/>
            <a:r>
              <a:rPr lang="en-US" sz="2000" dirty="0" smtClean="0"/>
              <a:t>&lt;</a:t>
            </a:r>
            <a:r>
              <a:rPr lang="en-US" sz="2000" dirty="0"/>
              <a:t>http://</a:t>
            </a:r>
            <a:r>
              <a:rPr lang="en-US" sz="2000" dirty="0" smtClean="0"/>
              <a:t>www.youtube.com/watch?v=rdV5DC5Kb7o&gt;</a:t>
            </a:r>
            <a:endParaRPr lang="en-US" sz="2000" dirty="0" smtClean="0"/>
          </a:p>
          <a:p>
            <a:r>
              <a:rPr lang="en-US" dirty="0" smtClean="0"/>
              <a:t>FCC </a:t>
            </a:r>
            <a:r>
              <a:rPr lang="en-US" dirty="0" err="1" smtClean="0"/>
              <a:t>Narrowbanding</a:t>
            </a:r>
            <a:r>
              <a:rPr lang="en-US" dirty="0" smtClean="0"/>
              <a:t> Website</a:t>
            </a:r>
          </a:p>
          <a:p>
            <a:pPr lvl="1"/>
            <a:r>
              <a:rPr lang="en-US" sz="2000" dirty="0"/>
              <a:t>&lt;http://</a:t>
            </a:r>
            <a:r>
              <a:rPr lang="en-US" sz="2000" dirty="0" smtClean="0"/>
              <a:t>www.fcc.gov/pshs/public-safety-spectrum/narrowbanding.html&gt;</a:t>
            </a:r>
            <a:endParaRPr lang="en-US" sz="2000" dirty="0" smtClean="0"/>
          </a:p>
          <a:p>
            <a:pPr lvl="0"/>
            <a:r>
              <a:rPr lang="en-US" dirty="0" smtClean="0"/>
              <a:t>Yahoo</a:t>
            </a:r>
            <a:r>
              <a:rPr lang="en-US" dirty="0" smtClean="0"/>
              <a:t>! </a:t>
            </a:r>
            <a:r>
              <a:rPr lang="en-US" dirty="0" smtClean="0"/>
              <a:t>LMR </a:t>
            </a:r>
            <a:r>
              <a:rPr lang="en-US" dirty="0" err="1" smtClean="0"/>
              <a:t>Narrowbanding</a:t>
            </a:r>
            <a:r>
              <a:rPr lang="en-US" dirty="0" smtClean="0"/>
              <a:t> Group</a:t>
            </a:r>
            <a:endParaRPr lang="en-US" dirty="0" smtClean="0"/>
          </a:p>
          <a:p>
            <a:pPr lvl="1"/>
            <a:r>
              <a:rPr lang="en-US" sz="2000" dirty="0" smtClean="0"/>
              <a:t>&lt;http</a:t>
            </a:r>
            <a:r>
              <a:rPr lang="en-US" sz="2000" dirty="0"/>
              <a:t>://tech.groups.yahoo.com/group/LMR_Narrowbanding</a:t>
            </a:r>
            <a:r>
              <a:rPr lang="en-US" sz="2000" dirty="0" smtClean="0"/>
              <a:t>/&gt;</a:t>
            </a:r>
            <a:endParaRPr lang="en-US"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6</a:t>
            </a:fld>
            <a:endParaRPr lang="en-US"/>
          </a:p>
        </p:txBody>
      </p:sp>
    </p:spTree>
    <p:extLst>
      <p:ext uri="{BB962C8B-B14F-4D97-AF65-F5344CB8AC3E}">
        <p14:creationId xmlns:p14="http://schemas.microsoft.com/office/powerpoint/2010/main" val="266839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Narrowband Mandate</a:t>
            </a:r>
            <a:endParaRPr lang="en-US" dirty="0"/>
          </a:p>
        </p:txBody>
      </p:sp>
      <p:sp>
        <p:nvSpPr>
          <p:cNvPr id="3" name="Content Placeholder 2"/>
          <p:cNvSpPr>
            <a:spLocks noGrp="1"/>
          </p:cNvSpPr>
          <p:nvPr>
            <p:ph idx="1"/>
          </p:nvPr>
        </p:nvSpPr>
        <p:spPr/>
        <p:txBody>
          <a:bodyPr/>
          <a:lstStyle/>
          <a:p>
            <a:r>
              <a:rPr lang="en-US" dirty="0" smtClean="0"/>
              <a:t>Very narrowband, 6.25 kHz </a:t>
            </a:r>
            <a:r>
              <a:rPr lang="en-US" dirty="0" smtClean="0"/>
              <a:t>migration will </a:t>
            </a:r>
            <a:r>
              <a:rPr lang="en-US" dirty="0" smtClean="0"/>
              <a:t>occur, FCC says</a:t>
            </a:r>
            <a:endParaRPr lang="en-US" dirty="0" smtClean="0"/>
          </a:p>
          <a:p>
            <a:pPr lvl="1"/>
            <a:r>
              <a:rPr lang="en-US" dirty="0" smtClean="0"/>
              <a:t>No date set</a:t>
            </a:r>
          </a:p>
          <a:p>
            <a:pPr lvl="1"/>
            <a:r>
              <a:rPr lang="en-US" dirty="0" smtClean="0"/>
              <a:t>FCC will follow</a:t>
            </a:r>
            <a:r>
              <a:rPr lang="en-US" dirty="0" smtClean="0"/>
              <a:t> usual rule-making processes</a:t>
            </a:r>
          </a:p>
          <a:p>
            <a:pPr lvl="1"/>
            <a:r>
              <a:rPr lang="en-US" dirty="0" smtClean="0"/>
              <a:t>Note: narrowband deadline ~16 years after equipment availability</a:t>
            </a:r>
            <a:endParaRPr lang="en-US" dirty="0" smtClean="0"/>
          </a:p>
          <a:p>
            <a:pPr lvl="0"/>
            <a:r>
              <a:rPr lang="en-US" dirty="0"/>
              <a:t>E</a:t>
            </a:r>
            <a:r>
              <a:rPr lang="en-US" dirty="0" smtClean="0"/>
              <a:t>quipment certified after January 1, 2013 must support very </a:t>
            </a:r>
            <a:r>
              <a:rPr lang="en-US" dirty="0" smtClean="0"/>
              <a:t>narrowband</a:t>
            </a:r>
            <a:r>
              <a:rPr lang="en-US" baseline="0" dirty="0" smtClean="0"/>
              <a:t> </a:t>
            </a:r>
            <a:r>
              <a:rPr lang="en-US" baseline="0" dirty="0" smtClean="0"/>
              <a:t>(6.25 kHz) operation</a:t>
            </a:r>
            <a:endParaRPr lang="en-US" baseline="0" dirty="0" smtClean="0"/>
          </a:p>
        </p:txBody>
      </p:sp>
      <p:sp>
        <p:nvSpPr>
          <p:cNvPr id="4" name="Slide Number Placeholder 3"/>
          <p:cNvSpPr>
            <a:spLocks noGrp="1"/>
          </p:cNvSpPr>
          <p:nvPr>
            <p:ph type="sldNum" sz="quarter" idx="12"/>
          </p:nvPr>
        </p:nvSpPr>
        <p:spPr/>
        <p:txBody>
          <a:bodyPr/>
          <a:lstStyle/>
          <a:p>
            <a:fld id="{AF42DFCE-2994-45D1-83FF-C1C974D7E1C9}" type="slidenum">
              <a:rPr lang="en-US" smtClean="0"/>
              <a:t>7</a:t>
            </a:fld>
            <a:endParaRPr lang="en-US"/>
          </a:p>
        </p:txBody>
      </p:sp>
    </p:spTree>
    <p:extLst>
      <p:ext uri="{BB962C8B-B14F-4D97-AF65-F5344CB8AC3E}">
        <p14:creationId xmlns:p14="http://schemas.microsoft.com/office/powerpoint/2010/main" val="345028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Very Narrowband Standards</a:t>
            </a:r>
            <a:endParaRPr lang="en-US" dirty="0"/>
          </a:p>
        </p:txBody>
      </p:sp>
      <p:sp>
        <p:nvSpPr>
          <p:cNvPr id="3" name="Content Placeholder 2"/>
          <p:cNvSpPr>
            <a:spLocks noGrp="1"/>
          </p:cNvSpPr>
          <p:nvPr>
            <p:ph idx="1"/>
          </p:nvPr>
        </p:nvSpPr>
        <p:spPr/>
        <p:txBody>
          <a:bodyPr>
            <a:normAutofit/>
          </a:bodyPr>
          <a:lstStyle/>
          <a:p>
            <a:r>
              <a:rPr lang="en-US" dirty="0" smtClean="0"/>
              <a:t>Several </a:t>
            </a:r>
            <a:r>
              <a:rPr lang="en-US" i="1" dirty="0" smtClean="0"/>
              <a:t>emerging</a:t>
            </a:r>
            <a:r>
              <a:rPr lang="en-US" baseline="0" dirty="0" smtClean="0"/>
              <a:t> very narrowband standards</a:t>
            </a:r>
          </a:p>
          <a:p>
            <a:pPr lvl="1"/>
            <a:r>
              <a:rPr lang="en-US" dirty="0" smtClean="0"/>
              <a:t>Many include data specification</a:t>
            </a:r>
          </a:p>
          <a:p>
            <a:pPr marL="393192" lvl="1" indent="0">
              <a:buNone/>
            </a:pPr>
            <a:endParaRPr lang="en-US" dirty="0" smtClean="0"/>
          </a:p>
          <a:p>
            <a:pPr lvl="0"/>
            <a:r>
              <a:rPr lang="en-US" b="1" dirty="0" err="1" smtClean="0"/>
              <a:t>dPMR</a:t>
            </a:r>
            <a:r>
              <a:rPr lang="en-US" b="1" dirty="0" smtClean="0"/>
              <a:t> (digital Private Mobile Radio)</a:t>
            </a:r>
            <a:endParaRPr lang="en-US" dirty="0" smtClean="0"/>
          </a:p>
          <a:p>
            <a:pPr lvl="0"/>
            <a:r>
              <a:rPr lang="en-US" b="1" dirty="0" smtClean="0"/>
              <a:t>DMR (Digital Mobile Radio)</a:t>
            </a:r>
          </a:p>
          <a:p>
            <a:pPr lvl="0"/>
            <a:r>
              <a:rPr lang="en-US" b="1" dirty="0" smtClean="0"/>
              <a:t>TETRA</a:t>
            </a:r>
          </a:p>
          <a:p>
            <a:pPr lvl="0"/>
            <a:r>
              <a:rPr lang="en-US" b="1" dirty="0" smtClean="0"/>
              <a:t>P25 (Project 25)</a:t>
            </a:r>
          </a:p>
        </p:txBody>
      </p:sp>
      <p:sp>
        <p:nvSpPr>
          <p:cNvPr id="4" name="Slide Number Placeholder 3"/>
          <p:cNvSpPr>
            <a:spLocks noGrp="1"/>
          </p:cNvSpPr>
          <p:nvPr>
            <p:ph type="sldNum" sz="quarter" idx="12"/>
          </p:nvPr>
        </p:nvSpPr>
        <p:spPr/>
        <p:txBody>
          <a:bodyPr/>
          <a:lstStyle/>
          <a:p>
            <a:fld id="{AF42DFCE-2994-45D1-83FF-C1C974D7E1C9}" type="slidenum">
              <a:rPr lang="en-US" smtClean="0"/>
              <a:t>8</a:t>
            </a:fld>
            <a:endParaRPr lang="en-US"/>
          </a:p>
        </p:txBody>
      </p:sp>
    </p:spTree>
    <p:extLst>
      <p:ext uri="{BB962C8B-B14F-4D97-AF65-F5344CB8AC3E}">
        <p14:creationId xmlns:p14="http://schemas.microsoft.com/office/powerpoint/2010/main" val="311829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Very Narrowband Standards</a:t>
            </a:r>
            <a:endParaRPr lang="en-US" dirty="0"/>
          </a:p>
        </p:txBody>
      </p:sp>
      <p:sp>
        <p:nvSpPr>
          <p:cNvPr id="3" name="Content Placeholder 2"/>
          <p:cNvSpPr>
            <a:spLocks noGrp="1"/>
          </p:cNvSpPr>
          <p:nvPr>
            <p:ph idx="1"/>
          </p:nvPr>
        </p:nvSpPr>
        <p:spPr/>
        <p:txBody>
          <a:bodyPr>
            <a:normAutofit/>
          </a:bodyPr>
          <a:lstStyle/>
          <a:p>
            <a:pPr lvl="0"/>
            <a:r>
              <a:rPr lang="en-US" b="1" dirty="0" err="1" smtClean="0"/>
              <a:t>dPMR</a:t>
            </a:r>
            <a:r>
              <a:rPr lang="en-US" b="1" dirty="0" smtClean="0"/>
              <a:t> (digital Private Mobile Radio)</a:t>
            </a:r>
          </a:p>
          <a:p>
            <a:pPr lvl="1"/>
            <a:r>
              <a:rPr lang="en-US" dirty="0" smtClean="0"/>
              <a:t>European 6.25 kHz digital standard</a:t>
            </a:r>
          </a:p>
          <a:p>
            <a:pPr lvl="1"/>
            <a:r>
              <a:rPr lang="en-US" dirty="0" smtClean="0"/>
              <a:t>Includes both a voice mode and a data mode</a:t>
            </a:r>
          </a:p>
          <a:p>
            <a:pPr lvl="1"/>
            <a:r>
              <a:rPr lang="en-US" dirty="0" smtClean="0"/>
              <a:t>Voice products are just starting to become available in Europe</a:t>
            </a:r>
          </a:p>
          <a:p>
            <a:pPr lvl="0"/>
            <a:r>
              <a:rPr lang="en-US" b="1" dirty="0" smtClean="0"/>
              <a:t>DMR (Digital Mobile Radio)</a:t>
            </a:r>
          </a:p>
          <a:p>
            <a:pPr lvl="1"/>
            <a:r>
              <a:rPr lang="en-US" dirty="0" smtClean="0"/>
              <a:t>European digital standard</a:t>
            </a:r>
          </a:p>
          <a:p>
            <a:pPr lvl="1"/>
            <a:r>
              <a:rPr lang="en-US" dirty="0" smtClean="0"/>
              <a:t>Multiplexes 12.5 kHz channel</a:t>
            </a:r>
          </a:p>
        </p:txBody>
      </p:sp>
      <p:sp>
        <p:nvSpPr>
          <p:cNvPr id="4" name="Slide Number Placeholder 3"/>
          <p:cNvSpPr>
            <a:spLocks noGrp="1"/>
          </p:cNvSpPr>
          <p:nvPr>
            <p:ph type="sldNum" sz="quarter" idx="12"/>
          </p:nvPr>
        </p:nvSpPr>
        <p:spPr/>
        <p:txBody>
          <a:bodyPr/>
          <a:lstStyle/>
          <a:p>
            <a:fld id="{AF42DFCE-2994-45D1-83FF-C1C974D7E1C9}" type="slidenum">
              <a:rPr lang="en-US" smtClean="0"/>
              <a:t>9</a:t>
            </a:fld>
            <a:endParaRPr lang="en-US"/>
          </a:p>
        </p:txBody>
      </p:sp>
    </p:spTree>
    <p:extLst>
      <p:ext uri="{BB962C8B-B14F-4D97-AF65-F5344CB8AC3E}">
        <p14:creationId xmlns:p14="http://schemas.microsoft.com/office/powerpoint/2010/main" val="3118297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3209</TotalTime>
  <Words>991</Words>
  <Application>Microsoft Office PowerPoint</Application>
  <PresentationFormat>On-screen Show (4:3)</PresentationFormat>
  <Paragraphs>241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Future Very Narrowband Radio Requirements</vt:lpstr>
      <vt:lpstr>Very Narrowband Implications</vt:lpstr>
      <vt:lpstr>Narrowband Mandate</vt:lpstr>
      <vt:lpstr>Narrowband Mandate</vt:lpstr>
      <vt:lpstr>Narrowband Mandate</vt:lpstr>
      <vt:lpstr>Narrowband Mandate</vt:lpstr>
      <vt:lpstr>Very Narrowband Mandate</vt:lpstr>
      <vt:lpstr>Very Narrowband Standards</vt:lpstr>
      <vt:lpstr>Very Narrowband Standards</vt:lpstr>
      <vt:lpstr>Very Narrowband Standards</vt:lpstr>
      <vt:lpstr>Very Narrowband Equipment</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Testbed Status</vt:lpstr>
      <vt:lpstr>Very Narrowband Observations</vt:lpstr>
      <vt:lpstr>Very Narrowband Observations</vt:lpstr>
      <vt:lpstr>Acknowledgement / Disclaimer</vt:lpstr>
      <vt:lpstr>Very Narrowband Implications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J. Salo</dc:creator>
  <cp:lastModifiedBy>Timothy J. Salo</cp:lastModifiedBy>
  <cp:revision>41</cp:revision>
  <dcterms:created xsi:type="dcterms:W3CDTF">2011-05-07T06:17:28Z</dcterms:created>
  <dcterms:modified xsi:type="dcterms:W3CDTF">2011-05-10T22:05:48Z</dcterms:modified>
</cp:coreProperties>
</file>